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tiff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6.tiff"/><Relationship Id="rId5" Type="http://schemas.openxmlformats.org/officeDocument/2006/relationships/image" Target="../media/image47.png"/><Relationship Id="rId10" Type="http://schemas.openxmlformats.org/officeDocument/2006/relationships/image" Target="../media/image55.svg"/><Relationship Id="rId4" Type="http://schemas.openxmlformats.org/officeDocument/2006/relationships/image" Target="../media/image44.sv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.tiff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12" Type="http://schemas.openxmlformats.org/officeDocument/2006/relationships/image" Target="../media/image58.sv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7.png"/><Relationship Id="rId5" Type="http://schemas.openxmlformats.org/officeDocument/2006/relationships/image" Target="../media/image47.png"/><Relationship Id="rId15" Type="http://schemas.openxmlformats.org/officeDocument/2006/relationships/image" Target="../media/image62.svg"/><Relationship Id="rId10" Type="http://schemas.openxmlformats.org/officeDocument/2006/relationships/image" Target="../media/image55.svg"/><Relationship Id="rId4" Type="http://schemas.openxmlformats.org/officeDocument/2006/relationships/image" Target="../media/image44.svg"/><Relationship Id="rId9" Type="http://schemas.openxmlformats.org/officeDocument/2006/relationships/image" Target="../media/image54.pn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4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3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65.tiff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4.svg"/><Relationship Id="rId3" Type="http://schemas.openxmlformats.org/officeDocument/2006/relationships/image" Target="../media/image84.tiff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5" Type="http://schemas.openxmlformats.org/officeDocument/2006/relationships/image" Target="../media/image9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tiff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93BC0-7AEC-B541-8D74-EA3F15C3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77" y="238799"/>
            <a:ext cx="3486173" cy="3477458"/>
          </a:xfrm>
          <a:prstGeom prst="rect">
            <a:avLst/>
          </a:prstGeom>
          <a:ln w="12700"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FDD10B-83A4-414A-9A8F-DCC904A8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982" y="4293388"/>
            <a:ext cx="8833655" cy="72774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Python Dictionaries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6418-9885-1144-A3A8-69BD426F6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83" y="5021137"/>
            <a:ext cx="8833654" cy="522636"/>
          </a:xfrm>
        </p:spPr>
        <p:txBody>
          <a:bodyPr>
            <a:normAutofit/>
          </a:bodyPr>
          <a:lstStyle/>
          <a:p>
            <a:r>
              <a:rPr lang="en-US" sz="1600" dirty="0"/>
              <a:t>From the Python Made Easy Series- based on Python 3.7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9458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Presentation with Checklist">
            <a:extLst>
              <a:ext uri="{FF2B5EF4-FFF2-40B4-BE49-F238E27FC236}">
                <a16:creationId xmlns:a16="http://schemas.microsoft.com/office/drawing/2014/main" id="{3758958A-F5D3-4CFF-82E5-578916BCA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740" y="321731"/>
            <a:ext cx="3477458" cy="3477458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0C4A8E-6C84-394F-9CCB-994360398ED6}"/>
              </a:ext>
            </a:extLst>
          </p:cNvPr>
          <p:cNvSpPr txBox="1"/>
          <p:nvPr/>
        </p:nvSpPr>
        <p:spPr>
          <a:xfrm>
            <a:off x="1683982" y="4293388"/>
            <a:ext cx="8833655" cy="727748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More 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82700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C46B-0B6D-0A4E-A0E0-F2F7D2EC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defaultdict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27CD-67C6-E945-9C0F-A1502B85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878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err="1">
                <a:solidFill>
                  <a:srgbClr val="0432FF"/>
                </a:solidFill>
              </a:rPr>
              <a:t>defaultdict</a:t>
            </a:r>
            <a:r>
              <a:rPr lang="en-US" dirty="0"/>
              <a:t> is the dictionary </a:t>
            </a:r>
            <a:r>
              <a:rPr lang="en-US"/>
              <a:t>subclass (</a:t>
            </a:r>
            <a:r>
              <a:rPr lang="en-US" i="1"/>
              <a:t>child </a:t>
            </a:r>
            <a:r>
              <a:rPr lang="en-US" i="1" dirty="0"/>
              <a:t>class</a:t>
            </a:r>
            <a:r>
              <a:rPr lang="en-US" dirty="0"/>
              <a:t>) that calls a factory function to </a:t>
            </a:r>
            <a:r>
              <a:rPr lang="en-US" i="1" dirty="0">
                <a:solidFill>
                  <a:srgbClr val="C00000"/>
                </a:solidFill>
              </a:rPr>
              <a:t>supply missing values</a:t>
            </a:r>
            <a:r>
              <a:rPr lang="en-US" dirty="0"/>
              <a:t>. It is from the “collections” module in python which implements specialized container datatypes (</a:t>
            </a:r>
            <a:r>
              <a:rPr lang="en-US" i="1" dirty="0"/>
              <a:t>alternatives to dictionaries, lists, sets and tuples.)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BB699-D29E-874D-BE24-B4AA6126E8A6}"/>
              </a:ext>
            </a:extLst>
          </p:cNvPr>
          <p:cNvSpPr txBox="1"/>
          <p:nvPr/>
        </p:nvSpPr>
        <p:spPr>
          <a:xfrm>
            <a:off x="5118447" y="2783369"/>
            <a:ext cx="533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432FF"/>
                </a:solidFill>
              </a:rPr>
              <a:t>The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588F1-B711-4A45-BB54-4E2F3C38AB6E}"/>
              </a:ext>
            </a:extLst>
          </p:cNvPr>
          <p:cNvSpPr txBox="1"/>
          <p:nvPr/>
        </p:nvSpPr>
        <p:spPr>
          <a:xfrm>
            <a:off x="5358028" y="3244334"/>
            <a:ext cx="485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defaultdict</a:t>
            </a:r>
            <a:r>
              <a:rPr lang="en-US" dirty="0">
                <a:solidFill>
                  <a:srgbClr val="C00000"/>
                </a:solidFill>
              </a:rPr>
              <a:t>([</a:t>
            </a:r>
            <a:r>
              <a:rPr lang="en-US" dirty="0" err="1">
                <a:solidFill>
                  <a:srgbClr val="C00000"/>
                </a:solidFill>
              </a:rPr>
              <a:t>default_factory</a:t>
            </a:r>
            <a:r>
              <a:rPr lang="en-US" dirty="0">
                <a:solidFill>
                  <a:srgbClr val="C00000"/>
                </a:solidFill>
              </a:rPr>
              <a:t>[, …]])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9824D-7CEE-984A-99FD-D4CDD091D5E8}"/>
              </a:ext>
            </a:extLst>
          </p:cNvPr>
          <p:cNvSpPr txBox="1"/>
          <p:nvPr/>
        </p:nvSpPr>
        <p:spPr>
          <a:xfrm>
            <a:off x="4646563" y="3961933"/>
            <a:ext cx="744806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a new dictionary-like object.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defaultdict is a subclass of the built-in dict class as such </a:t>
            </a:r>
            <a:r>
              <a:rPr lang="en-US" sz="1400" i="1" dirty="0"/>
              <a:t> it can perform all the same functions as the </a:t>
            </a:r>
            <a:r>
              <a:rPr lang="en-US" sz="1400" i="1" dirty="0" err="1"/>
              <a:t>dict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first argument provides the initial value for the default_factory attribute; it defaults to None. All remaining arguments are treated the same as if they were passed to the dict constructor, including keyword arguments.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a key is not found in the dictionary, then instead of a </a:t>
            </a:r>
            <a:r>
              <a:rPr lang="en-US" sz="1400" dirty="0" err="1"/>
              <a:t>KeyError</a:t>
            </a:r>
            <a:r>
              <a:rPr lang="en-US" sz="1400" dirty="0"/>
              <a:t> being thrown (as would be the case with a regular dictionary), a new entry is created. The type of this new entry is given by the argument of </a:t>
            </a:r>
            <a:r>
              <a:rPr lang="en-US" sz="1400" dirty="0" err="1"/>
              <a:t>defaultdict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C00000"/>
              </a:solidFill>
            </a:endParaRPr>
          </a:p>
          <a:p>
            <a:r>
              <a:rPr lang="en-US" sz="1400" i="1" dirty="0">
                <a:solidFill>
                  <a:srgbClr val="C00000"/>
                </a:solidFill>
              </a:rPr>
              <a:t>LET’S SEE SOME EXAMPLES!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4BB0-4834-0F4F-BF3D-75DB1165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</a:t>
            </a:r>
            <a:r>
              <a:rPr lang="en-US" dirty="0"/>
              <a:t> vs. </a:t>
            </a:r>
            <a:r>
              <a:rPr lang="en-US" dirty="0" err="1"/>
              <a:t>defaultdict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5B2CD3-D661-B14B-AFF7-83C813EDB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963" y="1325218"/>
            <a:ext cx="3498979" cy="324994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Graphic 6" descr="Sad Face with No Fill">
            <a:extLst>
              <a:ext uri="{FF2B5EF4-FFF2-40B4-BE49-F238E27FC236}">
                <a16:creationId xmlns:a16="http://schemas.microsoft.com/office/drawing/2014/main" id="{283586A4-5D49-E84D-85D2-B5B7587DA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5934" y="1721449"/>
            <a:ext cx="794870" cy="7948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E5121DE-5DF5-4948-A847-70EDD4696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539" y="3446099"/>
            <a:ext cx="452319" cy="452319"/>
          </a:xfrm>
          <a:prstGeom prst="rect">
            <a:avLst/>
          </a:prstGeom>
        </p:spPr>
      </p:pic>
      <p:pic>
        <p:nvPicPr>
          <p:cNvPr id="11" name="Graphic 10" descr="Grinning Face with No Fill">
            <a:extLst>
              <a:ext uri="{FF2B5EF4-FFF2-40B4-BE49-F238E27FC236}">
                <a16:creationId xmlns:a16="http://schemas.microsoft.com/office/drawing/2014/main" id="{F2C49DF9-D81A-A244-9763-FAF1934A2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5934" y="3446099"/>
            <a:ext cx="794870" cy="7948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D5D15FC-645C-6D4E-B642-32D9181D6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2539" y="1721449"/>
            <a:ext cx="452319" cy="452319"/>
          </a:xfrm>
          <a:prstGeom prst="rect">
            <a:avLst/>
          </a:prstGeom>
        </p:spPr>
      </p:pic>
      <p:pic>
        <p:nvPicPr>
          <p:cNvPr id="15" name="Graphic 14" descr="Arrow: Straight">
            <a:extLst>
              <a:ext uri="{FF2B5EF4-FFF2-40B4-BE49-F238E27FC236}">
                <a16:creationId xmlns:a16="http://schemas.microsoft.com/office/drawing/2014/main" id="{6D4C5FFC-2D50-CC4D-BD87-94AE0C750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8564" y="1721449"/>
            <a:ext cx="1252872" cy="914400"/>
          </a:xfrm>
          <a:prstGeom prst="rect">
            <a:avLst/>
          </a:prstGeom>
        </p:spPr>
      </p:pic>
      <p:pic>
        <p:nvPicPr>
          <p:cNvPr id="16" name="Graphic 15" descr="Arrow: Straight">
            <a:extLst>
              <a:ext uri="{FF2B5EF4-FFF2-40B4-BE49-F238E27FC236}">
                <a16:creationId xmlns:a16="http://schemas.microsoft.com/office/drawing/2014/main" id="{46F5FE56-2F92-2049-B9ED-528277D24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86363" y="3446099"/>
            <a:ext cx="1252872" cy="914400"/>
          </a:xfrm>
          <a:prstGeom prst="rect">
            <a:avLst/>
          </a:prstGeom>
        </p:spPr>
      </p:pic>
      <p:pic>
        <p:nvPicPr>
          <p:cNvPr id="18" name="Graphic 17" descr="Empty Battery">
            <a:extLst>
              <a:ext uri="{FF2B5EF4-FFF2-40B4-BE49-F238E27FC236}">
                <a16:creationId xmlns:a16="http://schemas.microsoft.com/office/drawing/2014/main" id="{31B9ED7A-8E6A-7C47-AB8E-72DCDE06BC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70997" y="1721449"/>
            <a:ext cx="695376" cy="695376"/>
          </a:xfrm>
          <a:prstGeom prst="rect">
            <a:avLst/>
          </a:prstGeom>
        </p:spPr>
      </p:pic>
      <p:pic>
        <p:nvPicPr>
          <p:cNvPr id="20" name="Graphic 19" descr="Full Battery">
            <a:extLst>
              <a:ext uri="{FF2B5EF4-FFF2-40B4-BE49-F238E27FC236}">
                <a16:creationId xmlns:a16="http://schemas.microsoft.com/office/drawing/2014/main" id="{12CDF1F4-5A91-0C40-BB8B-071CC0DB2A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0997" y="3446099"/>
            <a:ext cx="695376" cy="6953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CE4CE8-A3F6-5F41-A333-8C35871DAD6D}"/>
              </a:ext>
            </a:extLst>
          </p:cNvPr>
          <p:cNvSpPr txBox="1"/>
          <p:nvPr/>
        </p:nvSpPr>
        <p:spPr>
          <a:xfrm>
            <a:off x="8575589" y="1204317"/>
            <a:ext cx="321275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Regular dictionary throughs key error when the Key is not found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96155-DBFF-3645-90B2-47F1361308E3}"/>
              </a:ext>
            </a:extLst>
          </p:cNvPr>
          <p:cNvSpPr txBox="1"/>
          <p:nvPr/>
        </p:nvSpPr>
        <p:spPr>
          <a:xfrm>
            <a:off x="8575588" y="2875413"/>
            <a:ext cx="321275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defaultdict</a:t>
            </a:r>
            <a:r>
              <a:rPr lang="en-US" sz="1400" i="1" dirty="0"/>
              <a:t> </a:t>
            </a:r>
            <a:r>
              <a:rPr lang="en-US" sz="1400" dirty="0"/>
              <a:t>creates the newly called element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5FFA37-AE83-C640-811E-C19DA38CD346}"/>
              </a:ext>
            </a:extLst>
          </p:cNvPr>
          <p:cNvSpPr txBox="1"/>
          <p:nvPr/>
        </p:nvSpPr>
        <p:spPr>
          <a:xfrm>
            <a:off x="9131643" y="4575159"/>
            <a:ext cx="2434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>
                <a:solidFill>
                  <a:srgbClr val="0432FF"/>
                </a:solidFill>
              </a:rPr>
              <a:t>default factory </a:t>
            </a:r>
            <a:r>
              <a:rPr lang="en-US" sz="1200" dirty="0"/>
              <a:t>in this case is </a:t>
            </a:r>
            <a:r>
              <a:rPr lang="en-US" sz="1200" i="1" dirty="0">
                <a:solidFill>
                  <a:srgbClr val="C00000"/>
                </a:solidFill>
              </a:rPr>
              <a:t>string. </a:t>
            </a:r>
            <a:r>
              <a:rPr lang="en-US" sz="1200" dirty="0"/>
              <a:t>This is basically a function that we are passing regardless of type.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F96790-4918-7B45-A426-F0222C201A1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7562337" y="3546394"/>
            <a:ext cx="1569306" cy="144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053B931-AFC4-EC4E-9363-9BDAC5088E58}"/>
              </a:ext>
            </a:extLst>
          </p:cNvPr>
          <p:cNvSpPr/>
          <p:nvPr/>
        </p:nvSpPr>
        <p:spPr>
          <a:xfrm>
            <a:off x="4947963" y="470772"/>
            <a:ext cx="3431965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03336"/>
                </a:solidFill>
                <a:latin typeface="inherit"/>
              </a:rPr>
              <a:t>&gt;&gt;&gt; </a:t>
            </a:r>
            <a:r>
              <a:rPr lang="en-US" sz="1600" dirty="0">
                <a:solidFill>
                  <a:srgbClr val="101094"/>
                </a:solidFill>
                <a:latin typeface="inherit"/>
              </a:rPr>
              <a:t>from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 collections </a:t>
            </a:r>
            <a:r>
              <a:rPr lang="en-US" sz="1600" dirty="0">
                <a:solidFill>
                  <a:srgbClr val="101094"/>
                </a:solidFill>
                <a:latin typeface="inherit"/>
              </a:rPr>
              <a:t>import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 </a:t>
            </a:r>
            <a:r>
              <a:rPr lang="en-US" sz="1600" dirty="0" err="1">
                <a:solidFill>
                  <a:srgbClr val="303336"/>
                </a:solidFill>
                <a:latin typeface="inherit"/>
              </a:rPr>
              <a:t>defaultdict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F28F60-C2A7-974F-8836-811CB2C592A5}"/>
              </a:ext>
            </a:extLst>
          </p:cNvPr>
          <p:cNvCxnSpPr/>
          <p:nvPr/>
        </p:nvCxnSpPr>
        <p:spPr>
          <a:xfrm flipH="1">
            <a:off x="8478564" y="640049"/>
            <a:ext cx="1134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00B8DD-0C9F-514D-B0D2-F2FF64C655E2}"/>
              </a:ext>
            </a:extLst>
          </p:cNvPr>
          <p:cNvSpPr txBox="1"/>
          <p:nvPr/>
        </p:nvSpPr>
        <p:spPr>
          <a:xfrm>
            <a:off x="9739235" y="210065"/>
            <a:ext cx="2177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Must import </a:t>
            </a:r>
            <a:r>
              <a:rPr lang="en-US" sz="1400" dirty="0" err="1"/>
              <a:t>defaultdict</a:t>
            </a:r>
            <a:r>
              <a:rPr lang="en-US" sz="1400" dirty="0"/>
              <a:t> from collections module to use it</a:t>
            </a:r>
          </a:p>
        </p:txBody>
      </p:sp>
      <p:pic>
        <p:nvPicPr>
          <p:cNvPr id="32" name="Graphic 31" descr="Robot">
            <a:extLst>
              <a:ext uri="{FF2B5EF4-FFF2-40B4-BE49-F238E27FC236}">
                <a16:creationId xmlns:a16="http://schemas.microsoft.com/office/drawing/2014/main" id="{98FD1E08-2040-6440-95B2-F883EF89A3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14074" y="67422"/>
            <a:ext cx="525161" cy="5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D7B2-365B-8B4C-BAC6-1EC2C6866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223" y="0"/>
            <a:ext cx="9203553" cy="529624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 i="1" dirty="0" err="1">
                <a:solidFill>
                  <a:srgbClr val="0432FF"/>
                </a:solidFill>
              </a:rPr>
              <a:t>defaultdict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examples (</a:t>
            </a:r>
            <a:r>
              <a:rPr lang="en-US" i="1" dirty="0">
                <a:solidFill>
                  <a:srgbClr val="0432FF"/>
                </a:solidFill>
              </a:rPr>
              <a:t>page2</a:t>
            </a:r>
            <a:r>
              <a:rPr lang="en-US" dirty="0"/>
              <a:t>)</a:t>
            </a:r>
          </a:p>
        </p:txBody>
      </p:sp>
      <p:pic>
        <p:nvPicPr>
          <p:cNvPr id="9" name="Graphic 8" descr="Arrow: Counterclockwise curve">
            <a:extLst>
              <a:ext uri="{FF2B5EF4-FFF2-40B4-BE49-F238E27FC236}">
                <a16:creationId xmlns:a16="http://schemas.microsoft.com/office/drawing/2014/main" id="{9080E722-05EB-C349-AFC9-1FCFB09F6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27000">
            <a:off x="2913839" y="2712855"/>
            <a:ext cx="714370" cy="739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2C915-8390-9C4F-BB7A-E7BDFAA7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80" y="3596562"/>
            <a:ext cx="7137400" cy="1778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FA0CA-DC07-3842-B445-6C315C6D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24" y="690261"/>
            <a:ext cx="5345670" cy="20815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1EACC32E-4B74-3646-8957-3A759EF42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629" y="1278650"/>
            <a:ext cx="409575" cy="409575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74455A3-71EA-3B4C-891B-4DC272174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3880" y="939113"/>
            <a:ext cx="415311" cy="41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26EE1E-6D19-2547-9DAF-7DDC4FB7EECE}"/>
              </a:ext>
            </a:extLst>
          </p:cNvPr>
          <p:cNvSpPr txBox="1"/>
          <p:nvPr/>
        </p:nvSpPr>
        <p:spPr>
          <a:xfrm>
            <a:off x="6709191" y="804773"/>
            <a:ext cx="377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we use its second optional argument to pass a dictionary</a:t>
            </a:r>
          </a:p>
        </p:txBody>
      </p:sp>
      <p:pic>
        <p:nvPicPr>
          <p:cNvPr id="21" name="Graphic 20" descr="Line Arrow: Slight curve">
            <a:extLst>
              <a:ext uri="{FF2B5EF4-FFF2-40B4-BE49-F238E27FC236}">
                <a16:creationId xmlns:a16="http://schemas.microsoft.com/office/drawing/2014/main" id="{C6ACD1A3-8AE9-CA4C-8784-CD8C0511D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638799" y="165408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7FC484-36C3-BF48-BF4A-09A9831AAC08}"/>
              </a:ext>
            </a:extLst>
          </p:cNvPr>
          <p:cNvSpPr txBox="1"/>
          <p:nvPr/>
        </p:nvSpPr>
        <p:spPr>
          <a:xfrm>
            <a:off x="6691488" y="1952273"/>
            <a:ext cx="377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we may use the same methods that a regular dictionary may make use of</a:t>
            </a:r>
          </a:p>
        </p:txBody>
      </p:sp>
    </p:spTree>
    <p:extLst>
      <p:ext uri="{BB962C8B-B14F-4D97-AF65-F5344CB8AC3E}">
        <p14:creationId xmlns:p14="http://schemas.microsoft.com/office/powerpoint/2010/main" val="372465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E11C5-350B-1A45-A016-932EC2B4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669573"/>
            <a:ext cx="46990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CD7B2-365B-8B4C-BAC6-1EC2C6866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223" y="0"/>
            <a:ext cx="9203553" cy="529624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 i="1" dirty="0" err="1">
                <a:solidFill>
                  <a:srgbClr val="0432FF"/>
                </a:solidFill>
              </a:rPr>
              <a:t>defaultdict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examples (</a:t>
            </a:r>
            <a:r>
              <a:rPr lang="en-US" i="1" dirty="0">
                <a:solidFill>
                  <a:srgbClr val="0432FF"/>
                </a:solidFill>
              </a:rPr>
              <a:t>page3</a:t>
            </a:r>
            <a:r>
              <a:rPr lang="en-US" dirty="0"/>
              <a:t>)</a:t>
            </a:r>
          </a:p>
        </p:txBody>
      </p:sp>
      <p:pic>
        <p:nvPicPr>
          <p:cNvPr id="9" name="Graphic 8" descr="Arrow: Counterclockwise curve">
            <a:extLst>
              <a:ext uri="{FF2B5EF4-FFF2-40B4-BE49-F238E27FC236}">
                <a16:creationId xmlns:a16="http://schemas.microsoft.com/office/drawing/2014/main" id="{9080E722-05EB-C349-AFC9-1FCFB09F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27000">
            <a:off x="2299520" y="3281254"/>
            <a:ext cx="714370" cy="739341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1EACC32E-4B74-3646-8957-3A759EF42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138" y="1059321"/>
            <a:ext cx="409575" cy="409575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74455A3-71EA-3B4C-891B-4DC272174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688" y="804773"/>
            <a:ext cx="415311" cy="41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26EE1E-6D19-2547-9DAF-7DDC4FB7EECE}"/>
              </a:ext>
            </a:extLst>
          </p:cNvPr>
          <p:cNvSpPr txBox="1"/>
          <p:nvPr/>
        </p:nvSpPr>
        <p:spPr>
          <a:xfrm>
            <a:off x="6095999" y="805580"/>
            <a:ext cx="439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we create a list of tuples. Note how some of the keys are the same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FC484-36C3-BF48-BF4A-09A9831AAC08}"/>
              </a:ext>
            </a:extLst>
          </p:cNvPr>
          <p:cNvSpPr txBox="1"/>
          <p:nvPr/>
        </p:nvSpPr>
        <p:spPr>
          <a:xfrm>
            <a:off x="6095998" y="1389313"/>
            <a:ext cx="439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we create a </a:t>
            </a:r>
            <a:r>
              <a:rPr lang="en-US" sz="1400" dirty="0" err="1"/>
              <a:t>defaultdict</a:t>
            </a:r>
            <a:r>
              <a:rPr lang="en-US" sz="1400" dirty="0"/>
              <a:t>, with a </a:t>
            </a:r>
            <a:r>
              <a:rPr lang="en-US" sz="1400" dirty="0" err="1"/>
              <a:t>default_factory</a:t>
            </a:r>
            <a:r>
              <a:rPr lang="en-US" sz="1400" dirty="0"/>
              <a:t> of type “list”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DE53498D-B7EF-E640-ADC1-629661CC0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047" y="1608845"/>
            <a:ext cx="415311" cy="415311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0410B26C-002A-1943-980C-9661F5811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687" y="1431886"/>
            <a:ext cx="415311" cy="415311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EC56BD2A-4FF4-7E42-B361-074BE73ED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047" y="2144279"/>
            <a:ext cx="415311" cy="415311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75C5648C-B476-7B4A-9C52-6B16D244CE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0686" y="2015619"/>
            <a:ext cx="415311" cy="4153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ED61DE-3430-6547-99DD-EC604C5300D5}"/>
              </a:ext>
            </a:extLst>
          </p:cNvPr>
          <p:cNvSpPr txBox="1"/>
          <p:nvPr/>
        </p:nvSpPr>
        <p:spPr>
          <a:xfrm>
            <a:off x="6095998" y="2010796"/>
            <a:ext cx="439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our for loop we append our list of tuples to our </a:t>
            </a:r>
            <a:r>
              <a:rPr lang="en-US" sz="1400" dirty="0" err="1"/>
              <a:t>defaultdict</a:t>
            </a:r>
            <a:r>
              <a:rPr lang="en-US" sz="1400" dirty="0"/>
              <a:t> “</a:t>
            </a:r>
            <a:r>
              <a:rPr lang="en-US" sz="1400" dirty="0" err="1"/>
              <a:t>dd</a:t>
            </a:r>
            <a:r>
              <a:rPr lang="en-US" sz="14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8B673-DE7C-D54E-8C2C-6BE040104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4030021"/>
            <a:ext cx="55372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Line Arrow: Straight">
            <a:extLst>
              <a:ext uri="{FF2B5EF4-FFF2-40B4-BE49-F238E27FC236}">
                <a16:creationId xmlns:a16="http://schemas.microsoft.com/office/drawing/2014/main" id="{875D5CFB-9C85-1E46-83B7-F05D8E64FA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0152" y="4545167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27553-A9E7-5B4D-9A82-FAAC17B172FC}"/>
              </a:ext>
            </a:extLst>
          </p:cNvPr>
          <p:cNvSpPr txBox="1"/>
          <p:nvPr/>
        </p:nvSpPr>
        <p:spPr>
          <a:xfrm>
            <a:off x="6784552" y="4657867"/>
            <a:ext cx="3237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our </a:t>
            </a:r>
            <a:r>
              <a:rPr lang="en-US" sz="1400" dirty="0" err="1"/>
              <a:t>deafultdict</a:t>
            </a:r>
            <a:r>
              <a:rPr lang="en-US" sz="1400" dirty="0"/>
              <a:t> combines all values that align to the same key.</a:t>
            </a:r>
          </a:p>
          <a:p>
            <a:r>
              <a:rPr lang="en-US" sz="1400" dirty="0"/>
              <a:t>Note key “a” has three different integers aligned to it in a list.</a:t>
            </a:r>
          </a:p>
        </p:txBody>
      </p:sp>
    </p:spTree>
    <p:extLst>
      <p:ext uri="{BB962C8B-B14F-4D97-AF65-F5344CB8AC3E}">
        <p14:creationId xmlns:p14="http://schemas.microsoft.com/office/powerpoint/2010/main" val="354602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3560B3-C8D0-2E42-8B58-6AAEE296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" y="604647"/>
            <a:ext cx="4956237" cy="3316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phic 8" descr="Arrow: Counterclockwise curve">
            <a:extLst>
              <a:ext uri="{FF2B5EF4-FFF2-40B4-BE49-F238E27FC236}">
                <a16:creationId xmlns:a16="http://schemas.microsoft.com/office/drawing/2014/main" id="{9080E722-05EB-C349-AFC9-1FCFB09F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27000">
            <a:off x="928684" y="4214201"/>
            <a:ext cx="714370" cy="739341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74455A3-71EA-3B4C-891B-4DC272174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935056"/>
            <a:ext cx="303945" cy="30394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DE53498D-B7EF-E640-ADC1-629661CC0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970274"/>
            <a:ext cx="287315" cy="287315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75C5648C-B476-7B4A-9C52-6B16D244CE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956139"/>
            <a:ext cx="287315" cy="287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ED61DE-3430-6547-99DD-EC604C5300D5}"/>
              </a:ext>
            </a:extLst>
          </p:cNvPr>
          <p:cNvSpPr txBox="1"/>
          <p:nvPr/>
        </p:nvSpPr>
        <p:spPr>
          <a:xfrm>
            <a:off x="2850104" y="3908649"/>
            <a:ext cx="210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START: </a:t>
            </a:r>
            <a:r>
              <a:rPr lang="en-US" sz="1200" dirty="0"/>
              <a:t>The value for ”list1” is x which is [1,2,3]</a:t>
            </a:r>
          </a:p>
          <a:p>
            <a:r>
              <a:rPr lang="en-US" sz="1200" dirty="0"/>
              <a:t>The value for n = 2 </a:t>
            </a:r>
          </a:p>
        </p:txBody>
      </p:sp>
      <p:pic>
        <p:nvPicPr>
          <p:cNvPr id="6" name="Graphic 5" descr="Line Arrow: Straight">
            <a:extLst>
              <a:ext uri="{FF2B5EF4-FFF2-40B4-BE49-F238E27FC236}">
                <a16:creationId xmlns:a16="http://schemas.microsoft.com/office/drawing/2014/main" id="{875D5CFB-9C85-1E46-83B7-F05D8E64F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24587">
            <a:off x="1883747" y="3486346"/>
            <a:ext cx="1033615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8F71B-4182-7440-BD9C-3BF6178F9F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15" y="5055763"/>
            <a:ext cx="3708400" cy="774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669996-6EC2-374D-8BD1-E8737F281124}"/>
              </a:ext>
            </a:extLst>
          </p:cNvPr>
          <p:cNvSpPr/>
          <p:nvPr/>
        </p:nvSpPr>
        <p:spPr>
          <a:xfrm>
            <a:off x="5604320" y="566883"/>
            <a:ext cx="3097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9D0C12-040B-DA47-A3BD-E6F7014305B2}"/>
              </a:ext>
            </a:extLst>
          </p:cNvPr>
          <p:cNvSpPr/>
          <p:nvPr/>
        </p:nvSpPr>
        <p:spPr>
          <a:xfrm>
            <a:off x="7989778" y="565724"/>
            <a:ext cx="3097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F26D24-12E6-B34B-87C9-7D3835C85DD2}"/>
              </a:ext>
            </a:extLst>
          </p:cNvPr>
          <p:cNvSpPr/>
          <p:nvPr/>
        </p:nvSpPr>
        <p:spPr>
          <a:xfrm>
            <a:off x="10526687" y="552056"/>
            <a:ext cx="3097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09F0D-88E2-234E-93C8-4A55EC202DC3}"/>
              </a:ext>
            </a:extLst>
          </p:cNvPr>
          <p:cNvSpPr txBox="1"/>
          <p:nvPr/>
        </p:nvSpPr>
        <p:spPr>
          <a:xfrm>
            <a:off x="5084488" y="945137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is empty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31271-BAB9-624F-85F0-EBE015AB1AAA}"/>
              </a:ext>
            </a:extLst>
          </p:cNvPr>
          <p:cNvSpPr txBox="1"/>
          <p:nvPr/>
        </p:nvSpPr>
        <p:spPr>
          <a:xfrm>
            <a:off x="5088071" y="1202849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 is empty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E547-1175-D541-9AE1-4FF0BAE65D7D}"/>
              </a:ext>
            </a:extLst>
          </p:cNvPr>
          <p:cNvSpPr txBox="1"/>
          <p:nvPr/>
        </p:nvSpPr>
        <p:spPr>
          <a:xfrm>
            <a:off x="5088071" y="1495879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8461-6E1F-5044-826D-9C241AFD459D}"/>
              </a:ext>
            </a:extLst>
          </p:cNvPr>
          <p:cNvSpPr txBox="1"/>
          <p:nvPr/>
        </p:nvSpPr>
        <p:spPr>
          <a:xfrm>
            <a:off x="5088071" y="1812395"/>
            <a:ext cx="189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1, count[</a:t>
            </a:r>
            <a:r>
              <a:rPr lang="en-US" sz="1200" dirty="0" err="1"/>
              <a:t>i</a:t>
            </a:r>
            <a:r>
              <a:rPr lang="en-US" sz="1200" dirty="0"/>
              <a:t>], does not exists, so it is created with a value of 0 (default)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5A17C-3C66-764A-97AB-40BEE353077E}"/>
              </a:ext>
            </a:extLst>
          </p:cNvPr>
          <p:cNvSpPr txBox="1"/>
          <p:nvPr/>
        </p:nvSpPr>
        <p:spPr>
          <a:xfrm>
            <a:off x="5088071" y="2683785"/>
            <a:ext cx="169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Since count[</a:t>
            </a:r>
            <a:r>
              <a:rPr lang="en-US" sz="1200" dirty="0" err="1"/>
              <a:t>i</a:t>
            </a:r>
            <a:r>
              <a:rPr lang="en-US" sz="1200" dirty="0"/>
              <a:t>] is 0 and is &lt; n (2), I (1) gets appended to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5C0E2E-7D68-5446-BA69-92BD357E7931}"/>
              </a:ext>
            </a:extLst>
          </p:cNvPr>
          <p:cNvSpPr txBox="1"/>
          <p:nvPr/>
        </p:nvSpPr>
        <p:spPr>
          <a:xfrm>
            <a:off x="5088071" y="3522387"/>
            <a:ext cx="151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counts[1] is 0 + 5 =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F875E-1138-5946-8A05-2E27BE790350}"/>
              </a:ext>
            </a:extLst>
          </p:cNvPr>
          <p:cNvSpPr txBox="1"/>
          <p:nvPr/>
        </p:nvSpPr>
        <p:spPr>
          <a:xfrm>
            <a:off x="7448676" y="958194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is 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7B106B-8603-D04D-A64E-AD64156EE2F2}"/>
              </a:ext>
            </a:extLst>
          </p:cNvPr>
          <p:cNvSpPr txBox="1"/>
          <p:nvPr/>
        </p:nvSpPr>
        <p:spPr>
          <a:xfrm>
            <a:off x="7448676" y="1235193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counts{1:5}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BF1A0-4E1E-E74A-B9E0-CB9F40343C74}"/>
              </a:ext>
            </a:extLst>
          </p:cNvPr>
          <p:cNvSpPr txBox="1"/>
          <p:nvPr/>
        </p:nvSpPr>
        <p:spPr>
          <a:xfrm>
            <a:off x="7448676" y="1512192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6B31F9-6C6C-5E46-BC2E-862E2B296157}"/>
              </a:ext>
            </a:extLst>
          </p:cNvPr>
          <p:cNvSpPr txBox="1"/>
          <p:nvPr/>
        </p:nvSpPr>
        <p:spPr>
          <a:xfrm>
            <a:off x="7448676" y="1834653"/>
            <a:ext cx="202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2, count[</a:t>
            </a:r>
            <a:r>
              <a:rPr lang="en-US" sz="1200" dirty="0" err="1"/>
              <a:t>i</a:t>
            </a:r>
            <a:r>
              <a:rPr lang="en-US" sz="1200" dirty="0"/>
              <a:t>], does not exists, so it is created with a value of 0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920C91-519D-2345-9909-028DA1521660}"/>
              </a:ext>
            </a:extLst>
          </p:cNvPr>
          <p:cNvSpPr txBox="1"/>
          <p:nvPr/>
        </p:nvSpPr>
        <p:spPr>
          <a:xfrm>
            <a:off x="7448676" y="2623924"/>
            <a:ext cx="182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Since count[</a:t>
            </a:r>
            <a:r>
              <a:rPr lang="en-US" sz="1200" dirty="0" err="1"/>
              <a:t>i</a:t>
            </a:r>
            <a:r>
              <a:rPr lang="en-US" sz="1200" dirty="0"/>
              <a:t>] is 0 and is &lt; n (2),  </a:t>
            </a:r>
            <a:r>
              <a:rPr lang="en-US" sz="1200" dirty="0" err="1"/>
              <a:t>i</a:t>
            </a:r>
            <a:r>
              <a:rPr lang="en-US" sz="1200" dirty="0"/>
              <a:t>(2) gets appended to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0E22FF-686D-D84C-ABEC-880F22C8CA06}"/>
              </a:ext>
            </a:extLst>
          </p:cNvPr>
          <p:cNvSpPr txBox="1"/>
          <p:nvPr/>
        </p:nvSpPr>
        <p:spPr>
          <a:xfrm>
            <a:off x="7448676" y="3481881"/>
            <a:ext cx="151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counts[2] is 0 + 5 =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0F0062-0CB7-9A4C-AF4F-C030FEAD62BC}"/>
              </a:ext>
            </a:extLst>
          </p:cNvPr>
          <p:cNvSpPr txBox="1"/>
          <p:nvPr/>
        </p:nvSpPr>
        <p:spPr>
          <a:xfrm>
            <a:off x="10084261" y="948530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is [1, 2]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DE888-FFB5-FF45-959C-FC28F5B38CAC}"/>
              </a:ext>
            </a:extLst>
          </p:cNvPr>
          <p:cNvSpPr txBox="1"/>
          <p:nvPr/>
        </p:nvSpPr>
        <p:spPr>
          <a:xfrm>
            <a:off x="10084261" y="1225529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counts{1:5, 2: 5}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AF229-1B52-3141-936D-7C5947388BD7}"/>
              </a:ext>
            </a:extLst>
          </p:cNvPr>
          <p:cNvSpPr txBox="1"/>
          <p:nvPr/>
        </p:nvSpPr>
        <p:spPr>
          <a:xfrm>
            <a:off x="10084261" y="1502528"/>
            <a:ext cx="151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21AFA9-F2F9-3F4C-909C-5873427EEFA7}"/>
              </a:ext>
            </a:extLst>
          </p:cNvPr>
          <p:cNvSpPr txBox="1"/>
          <p:nvPr/>
        </p:nvSpPr>
        <p:spPr>
          <a:xfrm>
            <a:off x="10084261" y="1824989"/>
            <a:ext cx="202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is 3, count[</a:t>
            </a:r>
            <a:r>
              <a:rPr lang="en-US" sz="1200" dirty="0" err="1"/>
              <a:t>i</a:t>
            </a:r>
            <a:r>
              <a:rPr lang="en-US" sz="1200" dirty="0"/>
              <a:t>], does not exists, so it is created with a value of 0 (default)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4212-9BD8-6446-B758-553139A1C815}"/>
              </a:ext>
            </a:extLst>
          </p:cNvPr>
          <p:cNvSpPr txBox="1"/>
          <p:nvPr/>
        </p:nvSpPr>
        <p:spPr>
          <a:xfrm>
            <a:off x="10084261" y="2614260"/>
            <a:ext cx="182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Since count[</a:t>
            </a:r>
            <a:r>
              <a:rPr lang="en-US" sz="1200" dirty="0" err="1"/>
              <a:t>i</a:t>
            </a:r>
            <a:r>
              <a:rPr lang="en-US" sz="1200" dirty="0"/>
              <a:t>] is 0 and is &lt; n (2),  </a:t>
            </a:r>
            <a:r>
              <a:rPr lang="en-US" sz="1200" dirty="0" err="1"/>
              <a:t>i</a:t>
            </a:r>
            <a:r>
              <a:rPr lang="en-US" sz="1200" dirty="0"/>
              <a:t>(3) gets appended to 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9B107D-35E2-D54D-809B-EA7476D3C666}"/>
              </a:ext>
            </a:extLst>
          </p:cNvPr>
          <p:cNvSpPr txBox="1"/>
          <p:nvPr/>
        </p:nvSpPr>
        <p:spPr>
          <a:xfrm>
            <a:off x="10084261" y="3472217"/>
            <a:ext cx="151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counts[3] is 0 + 5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BAE70C-D293-AC44-8C63-C838A84114D7}"/>
              </a:ext>
            </a:extLst>
          </p:cNvPr>
          <p:cNvSpPr txBox="1"/>
          <p:nvPr/>
        </p:nvSpPr>
        <p:spPr>
          <a:xfrm>
            <a:off x="7703316" y="4761735"/>
            <a:ext cx="22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counts is now {1:5, 2:5, 3:5}</a:t>
            </a:r>
          </a:p>
          <a:p>
            <a:r>
              <a:rPr lang="en-US" sz="1200" dirty="0"/>
              <a:t>results is now [1,2,3]</a:t>
            </a:r>
          </a:p>
        </p:txBody>
      </p:sp>
      <p:pic>
        <p:nvPicPr>
          <p:cNvPr id="43" name="Graphic 42" descr="Line Arrow: Clockwise curve">
            <a:extLst>
              <a:ext uri="{FF2B5EF4-FFF2-40B4-BE49-F238E27FC236}">
                <a16:creationId xmlns:a16="http://schemas.microsoft.com/office/drawing/2014/main" id="{AF8CA09B-1738-1741-B7F8-E6709BC1F9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5278734">
            <a:off x="9507544" y="3881092"/>
            <a:ext cx="914400" cy="914400"/>
          </a:xfrm>
          <a:prstGeom prst="rect">
            <a:avLst/>
          </a:prstGeom>
        </p:spPr>
      </p:pic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ACA8AD15-62BF-FE49-A170-CF32AEC42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1196335"/>
            <a:ext cx="287315" cy="287315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DCC85837-88D1-AF4B-AC03-2772893A5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1469432"/>
            <a:ext cx="287315" cy="287315"/>
          </a:xfrm>
          <a:prstGeom prst="rect">
            <a:avLst/>
          </a:prstGeom>
        </p:spPr>
      </p:pic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8E454F70-83B2-024C-B847-A47A69A73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1794550"/>
            <a:ext cx="287315" cy="287315"/>
          </a:xfrm>
          <a:prstGeom prst="rect">
            <a:avLst/>
          </a:prstGeom>
        </p:spPr>
      </p:pic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2D68E575-1B4E-0E4B-93D6-428BE8692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2650997"/>
            <a:ext cx="287315" cy="287315"/>
          </a:xfrm>
          <a:prstGeom prst="rect">
            <a:avLst/>
          </a:prstGeom>
        </p:spPr>
      </p:pic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83C5F805-54BF-AA41-8D3B-AE4149EA4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7611" y="3496457"/>
            <a:ext cx="287315" cy="287315"/>
          </a:xfrm>
          <a:prstGeom prst="rect">
            <a:avLst/>
          </a:prstGeom>
        </p:spPr>
      </p:pic>
      <p:pic>
        <p:nvPicPr>
          <p:cNvPr id="49" name="Graphic 48" descr="Checkmark">
            <a:extLst>
              <a:ext uri="{FF2B5EF4-FFF2-40B4-BE49-F238E27FC236}">
                <a16:creationId xmlns:a16="http://schemas.microsoft.com/office/drawing/2014/main" id="{10C5347A-47F6-3245-AB79-C54A4D38D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1185859"/>
            <a:ext cx="303945" cy="303945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FEEA7A61-62F1-9041-8665-372FD81D1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1462858"/>
            <a:ext cx="303945" cy="303945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B105C086-2ED9-E44D-91E3-BC98C620E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1812265"/>
            <a:ext cx="303945" cy="303945"/>
          </a:xfrm>
          <a:prstGeom prst="rect">
            <a:avLst/>
          </a:prstGeom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3112D055-60CA-7C4A-AC84-90829F5D3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2558004"/>
            <a:ext cx="303945" cy="303945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6EE13294-66B4-DA4C-8FBA-F2D454176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388" y="3436538"/>
            <a:ext cx="303945" cy="303945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26255841-9D07-E44B-A265-E4EAAFCF60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1220371"/>
            <a:ext cx="287315" cy="287315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id="{894DDF17-EC4A-1B47-8782-5E7EC9DDD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1497369"/>
            <a:ext cx="287315" cy="287315"/>
          </a:xfrm>
          <a:prstGeom prst="rect">
            <a:avLst/>
          </a:prstGeom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D670036E-B378-8B4E-93BE-DA7440E2E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1784684"/>
            <a:ext cx="287315" cy="287315"/>
          </a:xfrm>
          <a:prstGeom prst="rect">
            <a:avLst/>
          </a:prstGeom>
        </p:spPr>
      </p:pic>
      <p:pic>
        <p:nvPicPr>
          <p:cNvPr id="57" name="Graphic 56" descr="Checkmark">
            <a:extLst>
              <a:ext uri="{FF2B5EF4-FFF2-40B4-BE49-F238E27FC236}">
                <a16:creationId xmlns:a16="http://schemas.microsoft.com/office/drawing/2014/main" id="{49FCF764-0954-AA49-AE92-E707A43BE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2554068"/>
            <a:ext cx="287315" cy="287315"/>
          </a:xfrm>
          <a:prstGeom prst="rect">
            <a:avLst/>
          </a:prstGeom>
        </p:spPr>
      </p:pic>
      <p:pic>
        <p:nvPicPr>
          <p:cNvPr id="58" name="Graphic 57" descr="Checkmark">
            <a:extLst>
              <a:ext uri="{FF2B5EF4-FFF2-40B4-BE49-F238E27FC236}">
                <a16:creationId xmlns:a16="http://schemas.microsoft.com/office/drawing/2014/main" id="{2BBD963D-1CC2-D142-B0EE-28CCE1C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2958" y="3444852"/>
            <a:ext cx="287315" cy="287315"/>
          </a:xfrm>
          <a:prstGeom prst="rect">
            <a:avLst/>
          </a:prstGeom>
        </p:spPr>
      </p:pic>
      <p:sp>
        <p:nvSpPr>
          <p:cNvPr id="59" name="Striped Right Arrow 58">
            <a:extLst>
              <a:ext uri="{FF2B5EF4-FFF2-40B4-BE49-F238E27FC236}">
                <a16:creationId xmlns:a16="http://schemas.microsoft.com/office/drawing/2014/main" id="{EEC71DA7-327B-B243-B20D-EB7B0DC50980}"/>
              </a:ext>
            </a:extLst>
          </p:cNvPr>
          <p:cNvSpPr/>
          <p:nvPr/>
        </p:nvSpPr>
        <p:spPr>
          <a:xfrm rot="10293047">
            <a:off x="4234056" y="5028403"/>
            <a:ext cx="3234516" cy="437919"/>
          </a:xfrm>
          <a:prstGeom prst="stripedRightArrow">
            <a:avLst>
              <a:gd name="adj1" fmla="val 50195"/>
              <a:gd name="adj2" fmla="val 5000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4570F7-3AEF-C747-905A-EE07621B1F8A}"/>
              </a:ext>
            </a:extLst>
          </p:cNvPr>
          <p:cNvSpPr txBox="1"/>
          <p:nvPr/>
        </p:nvSpPr>
        <p:spPr>
          <a:xfrm>
            <a:off x="6997978" y="219828"/>
            <a:ext cx="22933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ITERATIONS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39E781-543D-E948-A507-9C1A0FAA2D89}"/>
              </a:ext>
            </a:extLst>
          </p:cNvPr>
          <p:cNvSpPr txBox="1"/>
          <p:nvPr/>
        </p:nvSpPr>
        <p:spPr>
          <a:xfrm>
            <a:off x="117415" y="127488"/>
            <a:ext cx="658403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0432FF"/>
                </a:solidFill>
              </a:rPr>
              <a:t>Objective: </a:t>
            </a:r>
            <a:r>
              <a:rPr lang="en-US" sz="1400" dirty="0"/>
              <a:t>Populate the </a:t>
            </a:r>
            <a:r>
              <a:rPr lang="en-US" sz="1400" dirty="0" err="1"/>
              <a:t>defaultdict</a:t>
            </a:r>
            <a:r>
              <a:rPr lang="en-US" sz="1400" dirty="0"/>
              <a:t> with the elements of a user defined list</a:t>
            </a:r>
          </a:p>
        </p:txBody>
      </p:sp>
    </p:spTree>
    <p:extLst>
      <p:ext uri="{BB962C8B-B14F-4D97-AF65-F5344CB8AC3E}">
        <p14:creationId xmlns:p14="http://schemas.microsoft.com/office/powerpoint/2010/main" val="280555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6FD9-6953-3D44-A445-2ACB490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</a:t>
            </a:r>
            <a:r>
              <a:rPr lang="en-US" dirty="0" err="1"/>
              <a:t>OrderedDict</a:t>
            </a:r>
            <a:r>
              <a:rPr lang="en-US" dirty="0"/>
              <a:t> data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1A9C5-C4D4-234C-947E-C7BFB8FE86FE}"/>
              </a:ext>
            </a:extLst>
          </p:cNvPr>
          <p:cNvSpPr txBox="1"/>
          <p:nvPr/>
        </p:nvSpPr>
        <p:spPr>
          <a:xfrm>
            <a:off x="4729574" y="215371"/>
            <a:ext cx="69846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.Apple Color Emoji UI"/>
              <a:buChar char="📌"/>
            </a:pPr>
            <a:r>
              <a:rPr lang="en-US" dirty="0"/>
              <a:t>It is also from the </a:t>
            </a:r>
            <a:r>
              <a:rPr lang="en-US" i="1" dirty="0">
                <a:solidFill>
                  <a:srgbClr val="0432FF"/>
                </a:solidFill>
              </a:rPr>
              <a:t>collections</a:t>
            </a:r>
            <a:r>
              <a:rPr lang="en-US" dirty="0"/>
              <a:t> Container Datatypes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It is a </a:t>
            </a:r>
            <a:r>
              <a:rPr lang="en-US" dirty="0" err="1"/>
              <a:t>dict</a:t>
            </a:r>
            <a:r>
              <a:rPr lang="en-US" dirty="0"/>
              <a:t> subclass that remembers the order in which key entries were added/inserted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It returns an instance of a dictionary subclass, supporting the usual dictionary methods.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It has at its disposal the “</a:t>
            </a:r>
            <a:r>
              <a:rPr lang="en-US" i="1" dirty="0" err="1">
                <a:solidFill>
                  <a:srgbClr val="0432FF"/>
                </a:solidFill>
              </a:rPr>
              <a:t>move_to_end</a:t>
            </a:r>
            <a:r>
              <a:rPr lang="en-US" i="1" dirty="0">
                <a:solidFill>
                  <a:srgbClr val="0432FF"/>
                </a:solidFill>
              </a:rPr>
              <a:t>()” </a:t>
            </a:r>
            <a:r>
              <a:rPr lang="en-US" dirty="0"/>
              <a:t>method. This moves a key , by default the end of an ordered dictionary or with the </a:t>
            </a:r>
            <a:r>
              <a:rPr lang="en-US" i="1" dirty="0">
                <a:solidFill>
                  <a:srgbClr val="0432FF"/>
                </a:solidFill>
              </a:rPr>
              <a:t>last=False </a:t>
            </a:r>
            <a:r>
              <a:rPr lang="en-US" dirty="0"/>
              <a:t>set, it will do just the opposite and move it to the beginning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It also supports reversed iterations using the </a:t>
            </a:r>
            <a:r>
              <a:rPr lang="en-US" i="1" dirty="0">
                <a:solidFill>
                  <a:srgbClr val="0432FF"/>
                </a:solidFill>
              </a:rPr>
              <a:t>reversed() </a:t>
            </a:r>
            <a:r>
              <a:rPr lang="en-US" dirty="0"/>
              <a:t>method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Note when you are testing for </a:t>
            </a:r>
            <a:r>
              <a:rPr lang="en-US" i="1" dirty="0">
                <a:solidFill>
                  <a:srgbClr val="0432FF"/>
                </a:solidFill>
              </a:rPr>
              <a:t>equality between two </a:t>
            </a:r>
            <a:r>
              <a:rPr lang="en-US" i="1" dirty="0" err="1">
                <a:solidFill>
                  <a:srgbClr val="0432FF"/>
                </a:solidFill>
              </a:rPr>
              <a:t>OrderedDict</a:t>
            </a:r>
            <a:r>
              <a:rPr lang="en-US" i="1" dirty="0">
                <a:solidFill>
                  <a:srgbClr val="0432FF"/>
                </a:solidFill>
              </a:rPr>
              <a:t> objects </a:t>
            </a:r>
            <a:r>
              <a:rPr lang="en-US" dirty="0"/>
              <a:t>know that they are </a:t>
            </a:r>
            <a:r>
              <a:rPr lang="en-US" dirty="0">
                <a:solidFill>
                  <a:srgbClr val="0432FF"/>
                </a:solidFill>
              </a:rPr>
              <a:t>order-sensitive</a:t>
            </a:r>
            <a:r>
              <a:rPr lang="en-US" dirty="0"/>
              <a:t>. However, between an </a:t>
            </a:r>
            <a:r>
              <a:rPr lang="en-US" i="1" dirty="0" err="1">
                <a:solidFill>
                  <a:srgbClr val="C00000"/>
                </a:solidFill>
              </a:rPr>
              <a:t>OrderedDict</a:t>
            </a:r>
            <a:r>
              <a:rPr lang="en-US" i="1" dirty="0">
                <a:solidFill>
                  <a:srgbClr val="C00000"/>
                </a:solidFill>
              </a:rPr>
              <a:t> and any other mapping object</a:t>
            </a:r>
            <a:r>
              <a:rPr lang="en-US" dirty="0"/>
              <a:t> they are </a:t>
            </a:r>
            <a:r>
              <a:rPr lang="en-US" i="1" dirty="0">
                <a:solidFill>
                  <a:srgbClr val="C00000"/>
                </a:solidFill>
              </a:rPr>
              <a:t>order-insensitive</a:t>
            </a:r>
            <a:r>
              <a:rPr lang="en-US" dirty="0"/>
              <a:t> and in that case function just like plain ole dictionaries.</a:t>
            </a:r>
          </a:p>
          <a:p>
            <a:pPr marL="285750" indent="-285750">
              <a:buFont typeface=".Apple Color Emoji UI"/>
              <a:buChar char="📌"/>
            </a:pPr>
            <a:r>
              <a:rPr lang="en-US" dirty="0"/>
              <a:t>How does </a:t>
            </a:r>
            <a:r>
              <a:rPr lang="en-US" dirty="0" err="1"/>
              <a:t>OrderedDict</a:t>
            </a:r>
            <a:r>
              <a:rPr lang="en-US" dirty="0"/>
              <a:t> keep its order? Behind the scenes, it maintains a linked list that orders keys according to insertion order. </a:t>
            </a:r>
            <a:r>
              <a:rPr lang="en-US" b="1" dirty="0"/>
              <a:t>NOTE: </a:t>
            </a:r>
            <a:r>
              <a:rPr lang="en-US" dirty="0"/>
              <a:t>Since these links are maintained in this fashion, the </a:t>
            </a:r>
            <a:r>
              <a:rPr lang="en-US" dirty="0" err="1"/>
              <a:t>OrderedDict</a:t>
            </a:r>
            <a:r>
              <a:rPr lang="en-US" dirty="0"/>
              <a:t> can be greater than 2 times  the size of a conventional dictionary. Be aware of this as you scope the requirements for a given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0849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504B94-08EF-C346-B1C5-CB6B756F7F5F}"/>
              </a:ext>
            </a:extLst>
          </p:cNvPr>
          <p:cNvSpPr txBox="1"/>
          <p:nvPr/>
        </p:nvSpPr>
        <p:spPr>
          <a:xfrm>
            <a:off x="3233354" y="26768"/>
            <a:ext cx="50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>
                <a:solidFill>
                  <a:srgbClr val="0432FF"/>
                </a:solidFill>
              </a:rPr>
              <a:t>OrderedDict</a:t>
            </a:r>
            <a:r>
              <a:rPr lang="en-US" dirty="0"/>
              <a:t> in Action</a:t>
            </a:r>
          </a:p>
        </p:txBody>
      </p:sp>
      <p:pic>
        <p:nvPicPr>
          <p:cNvPr id="6" name="Graphic 5" descr="Tools">
            <a:extLst>
              <a:ext uri="{FF2B5EF4-FFF2-40B4-BE49-F238E27FC236}">
                <a16:creationId xmlns:a16="http://schemas.microsoft.com/office/drawing/2014/main" id="{4F2CADE0-B25A-234A-BF4F-1F60D83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7534" y="67277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65E49-0E63-9549-B320-2E0EB8B60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4" y="524477"/>
            <a:ext cx="7084620" cy="5974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Arrow: Counterclockwise curve">
            <a:extLst>
              <a:ext uri="{FF2B5EF4-FFF2-40B4-BE49-F238E27FC236}">
                <a16:creationId xmlns:a16="http://schemas.microsoft.com/office/drawing/2014/main" id="{9FFC9652-11EA-C243-BC13-CE64BFDB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254557">
            <a:off x="7509800" y="5526140"/>
            <a:ext cx="1327734" cy="137414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2F5B5D1-7062-5E48-A12B-937A7B8FA5A4}"/>
              </a:ext>
            </a:extLst>
          </p:cNvPr>
          <p:cNvSpPr/>
          <p:nvPr/>
        </p:nvSpPr>
        <p:spPr>
          <a:xfrm rot="16200000">
            <a:off x="8869805" y="5279950"/>
            <a:ext cx="1391439" cy="8732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341CA-4858-554D-8890-79B7AB0D5C36}"/>
              </a:ext>
            </a:extLst>
          </p:cNvPr>
          <p:cNvSpPr txBox="1"/>
          <p:nvPr/>
        </p:nvSpPr>
        <p:spPr>
          <a:xfrm>
            <a:off x="7218445" y="722964"/>
            <a:ext cx="506005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Order_by_key's</a:t>
            </a:r>
            <a:r>
              <a:rPr lang="en-US" sz="1500" dirty="0"/>
              <a:t> type is:  &lt;class </a:t>
            </a:r>
            <a:r>
              <a:rPr lang="en-US" sz="1500" dirty="0">
                <a:solidFill>
                  <a:srgbClr val="00B050"/>
                </a:solidFill>
              </a:rPr>
              <a:t>'</a:t>
            </a:r>
            <a:r>
              <a:rPr lang="en-US" sz="1500" dirty="0" err="1">
                <a:solidFill>
                  <a:srgbClr val="00B050"/>
                </a:solidFill>
              </a:rPr>
              <a:t>collections.OrderedDict</a:t>
            </a:r>
            <a:r>
              <a:rPr lang="en-US" sz="1500" dirty="0">
                <a:solidFill>
                  <a:srgbClr val="00B050"/>
                </a:solidFill>
              </a:rPr>
              <a:t>’&gt;</a:t>
            </a:r>
          </a:p>
          <a:p>
            <a:endParaRPr lang="en-US" sz="1500" dirty="0">
              <a:solidFill>
                <a:srgbClr val="0432FF"/>
              </a:solidFill>
            </a:endParaRPr>
          </a:p>
          <a:p>
            <a:r>
              <a:rPr lang="en-US" sz="1500" dirty="0">
                <a:solidFill>
                  <a:srgbClr val="0432FF"/>
                </a:solidFill>
              </a:rPr>
              <a:t>Ordered By Key:  </a:t>
            </a:r>
            <a:r>
              <a:rPr lang="en-US" sz="1500" dirty="0" err="1"/>
              <a:t>OrderedDict</a:t>
            </a:r>
            <a:r>
              <a:rPr lang="en-US" sz="1500" dirty="0"/>
              <a:t>([('Fall', 4), ('Spring', 2), ('Summer', 3), ('Winter', 1)])</a:t>
            </a:r>
          </a:p>
          <a:p>
            <a:r>
              <a:rPr lang="en-US" sz="1500" dirty="0">
                <a:solidFill>
                  <a:srgbClr val="0432FF"/>
                </a:solidFill>
              </a:rPr>
              <a:t>Ordered By Value:  </a:t>
            </a:r>
            <a:r>
              <a:rPr lang="en-US" sz="1500" dirty="0" err="1"/>
              <a:t>OrderedDict</a:t>
            </a:r>
            <a:r>
              <a:rPr lang="en-US" sz="1500" dirty="0"/>
              <a:t>([('Winter', 1), ('Spring', 2), ('Summer', 3), ('Fall', 4)])</a:t>
            </a:r>
          </a:p>
          <a:p>
            <a:r>
              <a:rPr lang="en-US" sz="1500" dirty="0">
                <a:solidFill>
                  <a:srgbClr val="0432FF"/>
                </a:solidFill>
              </a:rPr>
              <a:t>Ordered By Key Lengths:  </a:t>
            </a:r>
            <a:r>
              <a:rPr lang="en-US" sz="1500" dirty="0" err="1"/>
              <a:t>OrderedDict</a:t>
            </a:r>
            <a:r>
              <a:rPr lang="en-US" sz="1500" dirty="0"/>
              <a:t>([('Fall', 4), ('Spring', 2), ('Winter', 1), ('Summer', 3)])</a:t>
            </a:r>
          </a:p>
          <a:p>
            <a:r>
              <a:rPr lang="en-US" sz="1500" dirty="0">
                <a:solidFill>
                  <a:srgbClr val="0432FF"/>
                </a:solidFill>
              </a:rPr>
              <a:t>Ordered By Value Reverse:  </a:t>
            </a:r>
            <a:r>
              <a:rPr lang="en-US" sz="1500" dirty="0" err="1"/>
              <a:t>OrderedDict</a:t>
            </a:r>
            <a:r>
              <a:rPr lang="en-US" sz="1500" dirty="0"/>
              <a:t>([('Fall', 4), ('Summer', 3), ('Spring', 2), ('Winter', 1)])</a:t>
            </a:r>
          </a:p>
          <a:p>
            <a:r>
              <a:rPr lang="en-US" sz="1500" dirty="0">
                <a:solidFill>
                  <a:srgbClr val="0432FF"/>
                </a:solidFill>
              </a:rPr>
              <a:t>Added an element:  </a:t>
            </a:r>
            <a:r>
              <a:rPr lang="en-US" sz="1500" dirty="0" err="1"/>
              <a:t>OrderedDict</a:t>
            </a:r>
            <a:r>
              <a:rPr lang="en-US" sz="1500" dirty="0"/>
              <a:t>([('Fall', 4), ('Summer', 3), ('Spring', 2), ('Winter', 1), ('New Season', 5)]) </a:t>
            </a:r>
            <a:r>
              <a:rPr lang="en-US" sz="1500" i="1" dirty="0">
                <a:solidFill>
                  <a:srgbClr val="C00000"/>
                </a:solidFill>
              </a:rPr>
              <a:t>5 is added to the end</a:t>
            </a:r>
          </a:p>
          <a:p>
            <a:r>
              <a:rPr lang="en-US" sz="1500" dirty="0">
                <a:solidFill>
                  <a:srgbClr val="0432FF"/>
                </a:solidFill>
              </a:rPr>
              <a:t>Ordered By Value After Delete:  </a:t>
            </a:r>
            <a:r>
              <a:rPr lang="en-US" sz="1500" dirty="0" err="1"/>
              <a:t>OrderedDict</a:t>
            </a:r>
            <a:r>
              <a:rPr lang="en-US" sz="1500" dirty="0"/>
              <a:t>([('Fall', 4), ('Summer', 3), ('Spring', 2), ('New Season', 5)]) </a:t>
            </a:r>
            <a:r>
              <a:rPr lang="en-US" sz="1500" i="1" dirty="0">
                <a:solidFill>
                  <a:srgbClr val="C00000"/>
                </a:solidFill>
              </a:rPr>
              <a:t>Original Order is Kept</a:t>
            </a:r>
          </a:p>
        </p:txBody>
      </p:sp>
      <p:pic>
        <p:nvPicPr>
          <p:cNvPr id="14" name="Graphic 13" descr="Pin">
            <a:extLst>
              <a:ext uri="{FF2B5EF4-FFF2-40B4-BE49-F238E27FC236}">
                <a16:creationId xmlns:a16="http://schemas.microsoft.com/office/drawing/2014/main" id="{1733DD7C-AB3F-EE42-B02E-65820BA22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3351" y="1410729"/>
            <a:ext cx="288324" cy="288324"/>
          </a:xfrm>
          <a:prstGeom prst="rect">
            <a:avLst/>
          </a:prstGeom>
        </p:spPr>
      </p:pic>
      <p:pic>
        <p:nvPicPr>
          <p:cNvPr id="15" name="Graphic 14" descr="Pin">
            <a:extLst>
              <a:ext uri="{FF2B5EF4-FFF2-40B4-BE49-F238E27FC236}">
                <a16:creationId xmlns:a16="http://schemas.microsoft.com/office/drawing/2014/main" id="{D45CF10A-7BD5-4047-9730-5DDAB094F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8650" y="1699053"/>
            <a:ext cx="288324" cy="288324"/>
          </a:xfrm>
          <a:prstGeom prst="rect">
            <a:avLst/>
          </a:prstGeom>
        </p:spPr>
      </p:pic>
      <p:pic>
        <p:nvPicPr>
          <p:cNvPr id="16" name="Graphic 15" descr="Pin">
            <a:extLst>
              <a:ext uri="{FF2B5EF4-FFF2-40B4-BE49-F238E27FC236}">
                <a16:creationId xmlns:a16="http://schemas.microsoft.com/office/drawing/2014/main" id="{FCB2874F-334F-9044-9E15-EBB14441C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3351" y="1797312"/>
            <a:ext cx="288324" cy="288324"/>
          </a:xfrm>
          <a:prstGeom prst="rect">
            <a:avLst/>
          </a:prstGeom>
        </p:spPr>
      </p:pic>
      <p:pic>
        <p:nvPicPr>
          <p:cNvPr id="17" name="Graphic 16" descr="Pin">
            <a:extLst>
              <a:ext uri="{FF2B5EF4-FFF2-40B4-BE49-F238E27FC236}">
                <a16:creationId xmlns:a16="http://schemas.microsoft.com/office/drawing/2014/main" id="{BD67163B-3F6E-0D40-9941-AA08316D3B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8650" y="2587044"/>
            <a:ext cx="288324" cy="288324"/>
          </a:xfrm>
          <a:prstGeom prst="rect">
            <a:avLst/>
          </a:prstGeom>
        </p:spPr>
      </p:pic>
      <p:pic>
        <p:nvPicPr>
          <p:cNvPr id="18" name="Graphic 17" descr="Pin">
            <a:extLst>
              <a:ext uri="{FF2B5EF4-FFF2-40B4-BE49-F238E27FC236}">
                <a16:creationId xmlns:a16="http://schemas.microsoft.com/office/drawing/2014/main" id="{D5A04F16-EA5D-EC42-BB26-DB77E1936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43351" y="2260971"/>
            <a:ext cx="288324" cy="288324"/>
          </a:xfrm>
          <a:prstGeom prst="rect">
            <a:avLst/>
          </a:prstGeom>
        </p:spPr>
      </p:pic>
      <p:pic>
        <p:nvPicPr>
          <p:cNvPr id="19" name="Graphic 18" descr="Pin">
            <a:extLst>
              <a:ext uri="{FF2B5EF4-FFF2-40B4-BE49-F238E27FC236}">
                <a16:creationId xmlns:a16="http://schemas.microsoft.com/office/drawing/2014/main" id="{FC7AD5EF-C67A-024F-A859-09031D2812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6783" y="3499716"/>
            <a:ext cx="288324" cy="288324"/>
          </a:xfrm>
          <a:prstGeom prst="rect">
            <a:avLst/>
          </a:prstGeom>
        </p:spPr>
      </p:pic>
      <p:pic>
        <p:nvPicPr>
          <p:cNvPr id="20" name="Graphic 19" descr="Pin">
            <a:extLst>
              <a:ext uri="{FF2B5EF4-FFF2-40B4-BE49-F238E27FC236}">
                <a16:creationId xmlns:a16="http://schemas.microsoft.com/office/drawing/2014/main" id="{26C06754-ABA5-804F-B6C7-95B73055D8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43351" y="2675270"/>
            <a:ext cx="288324" cy="288324"/>
          </a:xfrm>
          <a:prstGeom prst="rect">
            <a:avLst/>
          </a:prstGeom>
        </p:spPr>
      </p:pic>
      <p:pic>
        <p:nvPicPr>
          <p:cNvPr id="21" name="Graphic 20" descr="Pin">
            <a:extLst>
              <a:ext uri="{FF2B5EF4-FFF2-40B4-BE49-F238E27FC236}">
                <a16:creationId xmlns:a16="http://schemas.microsoft.com/office/drawing/2014/main" id="{4949B93B-E526-F24A-998F-C3B2D8DAB3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16130" y="4211626"/>
            <a:ext cx="288324" cy="288324"/>
          </a:xfrm>
          <a:prstGeom prst="rect">
            <a:avLst/>
          </a:prstGeom>
        </p:spPr>
      </p:pic>
      <p:pic>
        <p:nvPicPr>
          <p:cNvPr id="22" name="Graphic 21" descr="Pin">
            <a:extLst>
              <a:ext uri="{FF2B5EF4-FFF2-40B4-BE49-F238E27FC236}">
                <a16:creationId xmlns:a16="http://schemas.microsoft.com/office/drawing/2014/main" id="{27DE9F6B-49A0-E843-AC96-19FC0F7702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3351" y="3178417"/>
            <a:ext cx="288324" cy="288324"/>
          </a:xfrm>
          <a:prstGeom prst="rect">
            <a:avLst/>
          </a:prstGeom>
        </p:spPr>
      </p:pic>
      <p:pic>
        <p:nvPicPr>
          <p:cNvPr id="23" name="Graphic 22" descr="Pin">
            <a:extLst>
              <a:ext uri="{FF2B5EF4-FFF2-40B4-BE49-F238E27FC236}">
                <a16:creationId xmlns:a16="http://schemas.microsoft.com/office/drawing/2014/main" id="{79A1E372-FA9A-A245-931C-171FB59215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0334" y="5146529"/>
            <a:ext cx="288324" cy="288324"/>
          </a:xfrm>
          <a:prstGeom prst="rect">
            <a:avLst/>
          </a:prstGeom>
        </p:spPr>
      </p:pic>
      <p:pic>
        <p:nvPicPr>
          <p:cNvPr id="24" name="Graphic 23" descr="Pin">
            <a:extLst>
              <a:ext uri="{FF2B5EF4-FFF2-40B4-BE49-F238E27FC236}">
                <a16:creationId xmlns:a16="http://schemas.microsoft.com/office/drawing/2014/main" id="{7CE6FBDB-82DC-5A43-B6EA-98324D25FB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3351" y="3914016"/>
            <a:ext cx="288324" cy="288324"/>
          </a:xfrm>
          <a:prstGeom prst="rect">
            <a:avLst/>
          </a:prstGeom>
        </p:spPr>
      </p:pic>
      <p:pic>
        <p:nvPicPr>
          <p:cNvPr id="25" name="Graphic 24" descr="Pin">
            <a:extLst>
              <a:ext uri="{FF2B5EF4-FFF2-40B4-BE49-F238E27FC236}">
                <a16:creationId xmlns:a16="http://schemas.microsoft.com/office/drawing/2014/main" id="{E529376F-FF2A-574C-A0C4-2266DBB7B3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6172" y="5924888"/>
            <a:ext cx="288324" cy="2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7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3994-9D25-914D-ACEF-C1624BCE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OrderedDict</a:t>
            </a:r>
            <a:r>
              <a:rPr lang="en-US" dirty="0"/>
              <a:t> Useful For?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75A64-A94B-EE4B-ADC6-33734D2FF7D0}"/>
              </a:ext>
            </a:extLst>
          </p:cNvPr>
          <p:cNvSpPr txBox="1"/>
          <p:nvPr/>
        </p:nvSpPr>
        <p:spPr>
          <a:xfrm>
            <a:off x="4955057" y="871442"/>
            <a:ext cx="5918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dirty="0" err="1">
                <a:solidFill>
                  <a:srgbClr val="0432FF"/>
                </a:solidFill>
              </a:rPr>
              <a:t>OrderedDict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can be useful for building a mapping that you would use to encode into a different format like JSON for example.  In this way you could control the order of fields in your JSON encoding. See the example below: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3A9B9-6AFA-374E-9F6C-8D68700F8B71}"/>
              </a:ext>
            </a:extLst>
          </p:cNvPr>
          <p:cNvSpPr/>
          <p:nvPr/>
        </p:nvSpPr>
        <p:spPr>
          <a:xfrm>
            <a:off x="1551459" y="6548628"/>
            <a:ext cx="10181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" pitchFamily="2" charset="0"/>
              </a:rPr>
              <a:t>JSON</a:t>
            </a:r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 (JavaScript Object Notation) is a lightweight data-interchange format. It is easy for humans to read and write. It is easy for machines to parse and generate.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D9CE8-CB5F-3D40-8B95-D786F518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847" y="2614001"/>
            <a:ext cx="6889579" cy="1490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38352-0379-6443-86EB-39CE7DCC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47" y="5661689"/>
            <a:ext cx="5092700" cy="54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B08AE9-23FC-3844-BE41-C342CFBF4E94}"/>
              </a:ext>
            </a:extLst>
          </p:cNvPr>
          <p:cNvSpPr/>
          <p:nvPr/>
        </p:nvSpPr>
        <p:spPr>
          <a:xfrm rot="5400000">
            <a:off x="6995243" y="4446478"/>
            <a:ext cx="1391439" cy="8732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2579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E8FAC-2A14-FD4B-9361-ABAFE3FA9DF1}"/>
              </a:ext>
            </a:extLst>
          </p:cNvPr>
          <p:cNvSpPr txBox="1"/>
          <p:nvPr/>
        </p:nvSpPr>
        <p:spPr>
          <a:xfrm>
            <a:off x="1701116" y="0"/>
            <a:ext cx="849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Objective: </a:t>
            </a:r>
            <a:r>
              <a:rPr lang="en-US" dirty="0"/>
              <a:t>Find what elements two different dictionaries have in common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005A4-43DB-974F-810A-B07BC1D41A9E}"/>
              </a:ext>
            </a:extLst>
          </p:cNvPr>
          <p:cNvSpPr txBox="1"/>
          <p:nvPr/>
        </p:nvSpPr>
        <p:spPr>
          <a:xfrm>
            <a:off x="2533134" y="461121"/>
            <a:ext cx="65859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432FF"/>
                </a:solidFill>
              </a:rPr>
              <a:t>We do this by performing common set operations by using keys() or items()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1C9A8-28DA-AF4E-A6FC-F47445DC2FA6}"/>
              </a:ext>
            </a:extLst>
          </p:cNvPr>
          <p:cNvSpPr txBox="1"/>
          <p:nvPr/>
        </p:nvSpPr>
        <p:spPr>
          <a:xfrm>
            <a:off x="7307810" y="969378"/>
            <a:ext cx="488419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Keys in common:  </a:t>
            </a:r>
            <a:r>
              <a:rPr lang="en-US" dirty="0"/>
              <a:t>{'yum', 'milky', 'carrot', 'apple'}</a:t>
            </a:r>
          </a:p>
          <a:p>
            <a:r>
              <a:rPr lang="en-US" dirty="0">
                <a:solidFill>
                  <a:srgbClr val="0432FF"/>
                </a:solidFill>
              </a:rPr>
              <a:t>Items in common:  </a:t>
            </a:r>
            <a:r>
              <a:rPr lang="en-US" dirty="0"/>
              <a:t>{('carrot', 'cake'), ('milky', 'way'), ('yum', 'YUM')}</a:t>
            </a:r>
          </a:p>
          <a:p>
            <a:r>
              <a:rPr lang="en-US" dirty="0">
                <a:solidFill>
                  <a:srgbClr val="0432FF"/>
                </a:solidFill>
              </a:rPr>
              <a:t>keys in d1 only:  </a:t>
            </a:r>
            <a:r>
              <a:rPr lang="en-US" dirty="0"/>
              <a:t>{'fudge'}</a:t>
            </a:r>
          </a:p>
          <a:p>
            <a:r>
              <a:rPr lang="en-US" dirty="0">
                <a:solidFill>
                  <a:srgbClr val="0432FF"/>
                </a:solidFill>
              </a:rPr>
              <a:t>keys in d2 only:  </a:t>
            </a:r>
            <a:r>
              <a:rPr lang="en-US" dirty="0"/>
              <a:t>{'vanilla'}</a:t>
            </a:r>
          </a:p>
          <a:p>
            <a:r>
              <a:rPr lang="en-US" dirty="0">
                <a:solidFill>
                  <a:srgbClr val="0432FF"/>
                </a:solidFill>
              </a:rPr>
              <a:t>pairs in  d2 only:  </a:t>
            </a:r>
            <a:r>
              <a:rPr lang="en-US" dirty="0"/>
              <a:t>{('vanilla', 'brownies'), ('apple', ‘crumble')}</a:t>
            </a:r>
          </a:p>
          <a:p>
            <a:r>
              <a:rPr lang="en-US" dirty="0">
                <a:solidFill>
                  <a:srgbClr val="0432FF"/>
                </a:solidFill>
              </a:rPr>
              <a:t>Keys unique to each:  </a:t>
            </a:r>
            <a:r>
              <a:rPr lang="en-US" dirty="0"/>
              <a:t>{('apple', 'crumble'), ('vanilla', 'brownies'), ('fudge', 'brownies'), ('apple', 'pie')}</a:t>
            </a:r>
          </a:p>
        </p:txBody>
      </p:sp>
      <p:pic>
        <p:nvPicPr>
          <p:cNvPr id="9" name="Graphic 8" descr="Thermometer">
            <a:extLst>
              <a:ext uri="{FF2B5EF4-FFF2-40B4-BE49-F238E27FC236}">
                <a16:creationId xmlns:a16="http://schemas.microsoft.com/office/drawing/2014/main" id="{548DFD45-FBA6-5742-93B5-E0A78B7F9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4440" y="-8120"/>
            <a:ext cx="646472" cy="646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4BDF0A-9284-3E43-886A-23E6BAB1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57" y="969377"/>
            <a:ext cx="7068574" cy="5777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575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2CB9-5E55-EC4B-9CB6-ECCBA53C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Python Dictionaries?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7FB7-6F91-FB45-87F2-7051F0CB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447477" cy="5248622"/>
          </a:xfrm>
        </p:spPr>
        <p:txBody>
          <a:bodyPr>
            <a:normAutofit fontScale="92500"/>
          </a:bodyPr>
          <a:lstStyle/>
          <a:p>
            <a:pPr>
              <a:buFont typeface=".Apple Color Emoji UI"/>
              <a:buChar char="💡"/>
            </a:pPr>
            <a:r>
              <a:rPr lang="en-US" dirty="0"/>
              <a:t>Python </a:t>
            </a:r>
            <a:r>
              <a:rPr lang="en-US" b="1" dirty="0">
                <a:solidFill>
                  <a:srgbClr val="0432FF"/>
                </a:solidFill>
              </a:rPr>
              <a:t>DICTIONARIES</a:t>
            </a:r>
            <a:r>
              <a:rPr lang="en-US" dirty="0"/>
              <a:t> are unordered collections that are stored and fetched by keys, instead of by position.</a:t>
            </a:r>
          </a:p>
          <a:p>
            <a:pPr>
              <a:buFont typeface=".Apple Color Emoji UI"/>
              <a:buChar char="💡"/>
            </a:pPr>
            <a:r>
              <a:rPr lang="en-US" dirty="0"/>
              <a:t>Python Dictionaries take the place of records and search tables in other programming languages.</a:t>
            </a:r>
          </a:p>
          <a:p>
            <a:pPr>
              <a:buFont typeface=".Apple Color Emoji UI"/>
              <a:buChar char="💡"/>
            </a:pPr>
            <a:r>
              <a:rPr lang="en-US" u="sng" dirty="0"/>
              <a:t>Main Properties of Dictionaries: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Dictionaries are sometimes called hash tables or associative arrays. They associate a value with a key (i.e. </a:t>
            </a:r>
            <a:r>
              <a:rPr lang="en-US" dirty="0">
                <a:solidFill>
                  <a:srgbClr val="0432FF"/>
                </a:solidFill>
              </a:rPr>
              <a:t>” Name” :“Lucy” </a:t>
            </a:r>
            <a:r>
              <a:rPr lang="en-US" dirty="0"/>
              <a:t>)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Items are not kept in any particular order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They are mutable (they can grow and shrink in place)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Each key may have just one associated value, but that value could be a collection of objects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They are the only Python Built-In type of the </a:t>
            </a:r>
            <a:r>
              <a:rPr lang="en-US" i="1" dirty="0"/>
              <a:t>mapping</a:t>
            </a:r>
            <a:r>
              <a:rPr lang="en-US" dirty="0"/>
              <a:t> category</a:t>
            </a:r>
          </a:p>
          <a:p>
            <a:pPr lvl="1">
              <a:buFont typeface=".Apple Color Emoji UI"/>
              <a:buChar char="💡"/>
            </a:pPr>
            <a:r>
              <a:rPr lang="en-US" dirty="0"/>
              <a:t>Internally </a:t>
            </a:r>
            <a:r>
              <a:rPr lang="en-US" i="1" dirty="0" err="1"/>
              <a:t>Dicts</a:t>
            </a:r>
            <a:r>
              <a:rPr lang="en-US" dirty="0"/>
              <a:t> (as they are sometimes known) are implemented as hash tables( data tables that support very fast indexing)</a:t>
            </a:r>
          </a:p>
        </p:txBody>
      </p:sp>
    </p:spTree>
    <p:extLst>
      <p:ext uri="{BB962C8B-B14F-4D97-AF65-F5344CB8AC3E}">
        <p14:creationId xmlns:p14="http://schemas.microsoft.com/office/powerpoint/2010/main" val="39234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5A157-611F-3E4F-B2E2-47C3858A11B5}"/>
              </a:ext>
            </a:extLst>
          </p:cNvPr>
          <p:cNvSpPr txBox="1"/>
          <p:nvPr/>
        </p:nvSpPr>
        <p:spPr>
          <a:xfrm>
            <a:off x="1701116" y="0"/>
            <a:ext cx="849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Objective: </a:t>
            </a:r>
            <a:r>
              <a:rPr lang="en-US" dirty="0"/>
              <a:t>Find maximum age of people stored in a dictionary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B4838-0F26-7F49-BFFA-C3E97846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37" y="854557"/>
            <a:ext cx="8300651" cy="967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EE123-B434-3F4B-BFF4-CBD257EE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7" y="2306967"/>
            <a:ext cx="1906887" cy="72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phic 8" descr="Sun">
            <a:extLst>
              <a:ext uri="{FF2B5EF4-FFF2-40B4-BE49-F238E27FC236}">
                <a16:creationId xmlns:a16="http://schemas.microsoft.com/office/drawing/2014/main" id="{C628E869-B6DB-BC40-B448-1446701A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4324" y="684429"/>
            <a:ext cx="914400" cy="914400"/>
          </a:xfrm>
          <a:prstGeom prst="rect">
            <a:avLst/>
          </a:prstGeom>
        </p:spPr>
      </p:pic>
      <p:pic>
        <p:nvPicPr>
          <p:cNvPr id="11" name="Graphic 10" descr="Snow">
            <a:extLst>
              <a:ext uri="{FF2B5EF4-FFF2-40B4-BE49-F238E27FC236}">
                <a16:creationId xmlns:a16="http://schemas.microsoft.com/office/drawing/2014/main" id="{83CDE911-569A-7444-B59F-951E35D0C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4324" y="4417541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7A724B-5049-9D42-9062-45221E951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62" y="4750509"/>
            <a:ext cx="431800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8FE7B5-787D-AF4D-A2ED-DE0EFE118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13" y="5743093"/>
            <a:ext cx="3225800" cy="520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 descr="Group">
            <a:extLst>
              <a:ext uri="{FF2B5EF4-FFF2-40B4-BE49-F238E27FC236}">
                <a16:creationId xmlns:a16="http://schemas.microsoft.com/office/drawing/2014/main" id="{458DCB18-DA04-4C46-B4CF-BB9C73E2D2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2513" y="-61672"/>
            <a:ext cx="791057" cy="7910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8F81EB-3895-7C4D-8688-F50E2C038ED8}"/>
              </a:ext>
            </a:extLst>
          </p:cNvPr>
          <p:cNvCxnSpPr/>
          <p:nvPr/>
        </p:nvCxnSpPr>
        <p:spPr>
          <a:xfrm flipV="1">
            <a:off x="0" y="3630590"/>
            <a:ext cx="12192000" cy="275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E5E02C-AC66-2F44-B0FE-21340794FD91}"/>
              </a:ext>
            </a:extLst>
          </p:cNvPr>
          <p:cNvSpPr txBox="1"/>
          <p:nvPr/>
        </p:nvSpPr>
        <p:spPr>
          <a:xfrm>
            <a:off x="2663570" y="3768811"/>
            <a:ext cx="525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NOTE: </a:t>
            </a:r>
            <a:r>
              <a:rPr lang="en-US" dirty="0"/>
              <a:t>Be sure to put values first</a:t>
            </a:r>
          </a:p>
        </p:txBody>
      </p:sp>
      <p:pic>
        <p:nvPicPr>
          <p:cNvPr id="20" name="Graphic 19" descr="Dance">
            <a:extLst>
              <a:ext uri="{FF2B5EF4-FFF2-40B4-BE49-F238E27FC236}">
                <a16:creationId xmlns:a16="http://schemas.microsoft.com/office/drawing/2014/main" id="{5043465A-EEB7-2F4F-9995-2E369620B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5413" y="2170012"/>
            <a:ext cx="914400" cy="914400"/>
          </a:xfrm>
          <a:prstGeom prst="rect">
            <a:avLst/>
          </a:prstGeom>
        </p:spPr>
      </p:pic>
      <p:pic>
        <p:nvPicPr>
          <p:cNvPr id="22" name="Graphic 21" descr="Confused Face with Solid Fill">
            <a:extLst>
              <a:ext uri="{FF2B5EF4-FFF2-40B4-BE49-F238E27FC236}">
                <a16:creationId xmlns:a16="http://schemas.microsoft.com/office/drawing/2014/main" id="{08132963-CCF4-8B46-914D-BD3756EB1E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72788" y="5760316"/>
            <a:ext cx="65405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09738-79D1-C345-BA5D-FBA568B4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AD2ED-DE44-1B4C-8A6D-62E342A2F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breathing and code!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1E42D-F909-E845-B557-40284F78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27" y="1228502"/>
            <a:ext cx="1614311" cy="1609725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240865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75EFB90-94AC-4C14-9376-D01F2C1A1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B1573E-AF3F-4D80-BF80-44A28E1C6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012CC16F-199C-4F7A-9665-8F5A5037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115EAA9-2E03-4B48-BA5A-41B73514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82A3268-EA3C-42C5-A323-27460DF47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BA9A2EB6-0771-416F-AA3A-77EECB4C4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20687E-2A38-4ACE-8617-233415CE2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A72BEEB-8797-40D3-9BF2-A58CD4B1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A189C38-ED65-4A0E-9F13-2A81411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8EE14D65-BD28-4853-843F-C79B8276E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185A424-B602-4904-B256-717E0EFFB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08D5A4B9-D619-4F6F-9A2F-22844DA3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28E37611-9AF8-4059-8D90-CDEFDD8CD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3E5D5D5-5F10-4D29-BA6D-303DC1385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3F2DA92D-22E5-4F16-A1CB-DB9AD916E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B617A27-498C-48C0-B57E-B83A56CE3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A3CCF4A8-7100-4BEA-8EB6-3ED411A71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EB3489FC-0F07-470E-BB68-E2C234028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1478D9D-E4E7-4B5A-B2E7-1AD82AD69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7E574B-7E50-433F-8F39-35426B34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F2C599A-2B31-442F-8F5B-AC7ACAA34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65150F6E-C336-401D-AE3C-D46159CD4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5DA00AF6-8B63-4C8B-B744-3CB114C3F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BF226F-1E3A-4B66-9054-4A5A2E3B4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6A9B10-9777-4715-9168-BE68E413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22">
              <a:extLst>
                <a:ext uri="{FF2B5EF4-FFF2-40B4-BE49-F238E27FC236}">
                  <a16:creationId xmlns:a16="http://schemas.microsoft.com/office/drawing/2014/main" id="{3F054FCA-BF19-4B4C-8DC7-9C278E2D4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D19E144-3B1C-479C-B8B5-32D4D77A1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62CB9-5E55-EC4B-9CB6-ECCBA53C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/>
              <a:t>Dictionaries at work!</a:t>
            </a: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582C1C4-F4D7-44A9-B571-03BE2D6C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7"/>
            <a:ext cx="6269015" cy="238103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Content Placeholder 3">
            <a:extLst>
              <a:ext uri="{FF2B5EF4-FFF2-40B4-BE49-F238E27FC236}">
                <a16:creationId xmlns:a16="http://schemas.microsoft.com/office/drawing/2014/main" id="{0EDD349F-9911-9344-9DA7-4B933A97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87" y="385763"/>
            <a:ext cx="6463179" cy="1386118"/>
          </a:xfrm>
          <a:prstGeom prst="rect">
            <a:avLst/>
          </a:prstGeom>
          <a:ln w="9525">
            <a:solidFill>
              <a:srgbClr val="00206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BEC724F-2643-4346-BF21-09E6D4940332}"/>
              </a:ext>
            </a:extLst>
          </p:cNvPr>
          <p:cNvSpPr/>
          <p:nvPr/>
        </p:nvSpPr>
        <p:spPr>
          <a:xfrm>
            <a:off x="4632003" y="1928036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99E7E3C-DB32-8246-9D9C-1897D8B81E79}"/>
              </a:ext>
            </a:extLst>
          </p:cNvPr>
          <p:cNvSpPr/>
          <p:nvPr/>
        </p:nvSpPr>
        <p:spPr>
          <a:xfrm>
            <a:off x="4632003" y="483234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90668B2-FF9C-3643-808A-F854C6899543}"/>
              </a:ext>
            </a:extLst>
          </p:cNvPr>
          <p:cNvSpPr/>
          <p:nvPr/>
        </p:nvSpPr>
        <p:spPr>
          <a:xfrm>
            <a:off x="4638620" y="2299583"/>
            <a:ext cx="209551" cy="22479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DE637A1-6135-B64A-BE79-0A5DB88F3DB9}"/>
              </a:ext>
            </a:extLst>
          </p:cNvPr>
          <p:cNvSpPr/>
          <p:nvPr/>
        </p:nvSpPr>
        <p:spPr>
          <a:xfrm>
            <a:off x="4636848" y="779246"/>
            <a:ext cx="209551" cy="22479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0F49311-D086-4E4B-894A-CA87BCF3085B}"/>
              </a:ext>
            </a:extLst>
          </p:cNvPr>
          <p:cNvSpPr/>
          <p:nvPr/>
        </p:nvSpPr>
        <p:spPr>
          <a:xfrm>
            <a:off x="4651943" y="1191980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24DF9AC-99BD-D143-99FC-E3D173A14B4D}"/>
              </a:ext>
            </a:extLst>
          </p:cNvPr>
          <p:cNvSpPr/>
          <p:nvPr/>
        </p:nvSpPr>
        <p:spPr>
          <a:xfrm>
            <a:off x="4638620" y="2676610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3D953-3B63-1447-A811-0AA7AB725327}"/>
              </a:ext>
            </a:extLst>
          </p:cNvPr>
          <p:cNvSpPr txBox="1"/>
          <p:nvPr/>
        </p:nvSpPr>
        <p:spPr>
          <a:xfrm>
            <a:off x="5046948" y="1938589"/>
            <a:ext cx="545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a dictionary with two key/value pairs (separated by “:”)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F1859F4-A315-7C47-92A9-36360D03CCFE}"/>
              </a:ext>
            </a:extLst>
          </p:cNvPr>
          <p:cNvSpPr txBox="1"/>
          <p:nvPr/>
        </p:nvSpPr>
        <p:spPr>
          <a:xfrm>
            <a:off x="5053184" y="2314691"/>
            <a:ext cx="545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execute the dictionary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3AE8BBD-8F62-1C47-92D1-9751EB2B80FB}"/>
              </a:ext>
            </a:extLst>
          </p:cNvPr>
          <p:cNvSpPr txBox="1"/>
          <p:nvPr/>
        </p:nvSpPr>
        <p:spPr>
          <a:xfrm>
            <a:off x="5046948" y="2672510"/>
            <a:ext cx="545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fetch the value by passing the key for the value we want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851C63-A10A-8945-91E1-36DFFA4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59" y="3665076"/>
            <a:ext cx="7048953" cy="7163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88425C6-F1C3-5347-AA39-F97C12BC43E6}"/>
              </a:ext>
            </a:extLst>
          </p:cNvPr>
          <p:cNvSpPr txBox="1"/>
          <p:nvPr/>
        </p:nvSpPr>
        <p:spPr>
          <a:xfrm>
            <a:off x="4622801" y="3241484"/>
            <a:ext cx="545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b="1" i="1" dirty="0">
                <a:solidFill>
                  <a:srgbClr val="0432FF"/>
                </a:solidFill>
              </a:rPr>
              <a:t>Second</a:t>
            </a:r>
            <a:r>
              <a:rPr lang="en-US" sz="1400" dirty="0"/>
              <a:t> way to create a dictionary- use the </a:t>
            </a:r>
            <a:r>
              <a:rPr lang="en-US" sz="1400" dirty="0" err="1"/>
              <a:t>dict</a:t>
            </a:r>
            <a:r>
              <a:rPr lang="en-US" sz="1400" dirty="0"/>
              <a:t>() method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9D263BE-6D17-2A4A-9996-DF0333253357}"/>
              </a:ext>
            </a:extLst>
          </p:cNvPr>
          <p:cNvSpPr txBox="1"/>
          <p:nvPr/>
        </p:nvSpPr>
        <p:spPr>
          <a:xfrm>
            <a:off x="4583262" y="4953199"/>
            <a:ext cx="645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b="1" i="1" dirty="0">
                <a:solidFill>
                  <a:srgbClr val="0432FF"/>
                </a:solidFill>
              </a:rPr>
              <a:t>Third</a:t>
            </a:r>
            <a:r>
              <a:rPr lang="en-US" sz="1400" dirty="0"/>
              <a:t>  way to create a dictionary- from 2 lists using the zip() 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486CD-E717-5A48-AA61-6FE27885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72" y="5373966"/>
            <a:ext cx="8308607" cy="90066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331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75EFB90-94AC-4C14-9376-D01F2C1A1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B1573E-AF3F-4D80-BF80-44A28E1C6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012CC16F-199C-4F7A-9665-8F5A5037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115EAA9-2E03-4B48-BA5A-41B73514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82A3268-EA3C-42C5-A323-27460DF47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BA9A2EB6-0771-416F-AA3A-77EECB4C4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20687E-2A38-4ACE-8617-233415CE2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A72BEEB-8797-40D3-9BF2-A58CD4B1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A189C38-ED65-4A0E-9F13-2A81411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8EE14D65-BD28-4853-843F-C79B8276E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185A424-B602-4904-B256-717E0EFFB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08D5A4B9-D619-4F6F-9A2F-22844DA3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28E37611-9AF8-4059-8D90-CDEFDD8CD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3E5D5D5-5F10-4D29-BA6D-303DC1385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3F2DA92D-22E5-4F16-A1CB-DB9AD916E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B617A27-498C-48C0-B57E-B83A56CE3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A3CCF4A8-7100-4BEA-8EB6-3ED411A71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EB3489FC-0F07-470E-BB68-E2C234028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1478D9D-E4E7-4B5A-B2E7-1AD82AD69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7E574B-7E50-433F-8F39-35426B34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F2C599A-2B31-442F-8F5B-AC7ACAA34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65150F6E-C336-401D-AE3C-D46159CD4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5DA00AF6-8B63-4C8B-B744-3CB114C3F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BF226F-1E3A-4B66-9054-4A5A2E3B4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6A9B10-9777-4715-9168-BE68E413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22">
              <a:extLst>
                <a:ext uri="{FF2B5EF4-FFF2-40B4-BE49-F238E27FC236}">
                  <a16:creationId xmlns:a16="http://schemas.microsoft.com/office/drawing/2014/main" id="{3F054FCA-BF19-4B4C-8DC7-9C278E2D4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D19E144-3B1C-479C-B8B5-32D4D77A1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62CB9-5E55-EC4B-9CB6-ECCBA53C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 dirty="0"/>
              <a:t>Dictionaries at work! (slide 2)</a:t>
            </a: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582C1C4-F4D7-44A9-B571-03BE2D6C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7"/>
            <a:ext cx="6269015" cy="238103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5D146F-72F1-A54F-B104-F2875279F3F3}"/>
              </a:ext>
            </a:extLst>
          </p:cNvPr>
          <p:cNvSpPr txBox="1"/>
          <p:nvPr/>
        </p:nvSpPr>
        <p:spPr>
          <a:xfrm>
            <a:off x="4474620" y="98626"/>
            <a:ext cx="645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b="1" i="1" dirty="0">
                <a:solidFill>
                  <a:srgbClr val="0432FF"/>
                </a:solidFill>
              </a:rPr>
              <a:t>Fourth</a:t>
            </a:r>
            <a:r>
              <a:rPr lang="en-US" sz="1400" dirty="0"/>
              <a:t> way to create a dictionary- Dictionary Comprehension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1C6A2-B8E2-3142-8BF7-5D8D4932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41" y="468913"/>
            <a:ext cx="6828611" cy="5892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413991-647E-7947-8B00-819AC5620DB3}"/>
              </a:ext>
            </a:extLst>
          </p:cNvPr>
          <p:cNvSpPr/>
          <p:nvPr/>
        </p:nvSpPr>
        <p:spPr>
          <a:xfrm>
            <a:off x="4504529" y="1566698"/>
            <a:ext cx="6698459" cy="249299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import </a:t>
            </a:r>
            <a:r>
              <a:rPr lang="en-US" sz="1200" dirty="0" err="1"/>
              <a:t>timeit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comprehension</a:t>
            </a:r>
          </a:p>
          <a:p>
            <a:r>
              <a:rPr lang="en-US" sz="1200" dirty="0" err="1"/>
              <a:t>timeit.timeit</a:t>
            </a:r>
            <a:r>
              <a:rPr lang="en-US" sz="1200" dirty="0"/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"{key: value for (key, value) in zip([1,2,3], [4,5,6])}"</a:t>
            </a:r>
            <a:r>
              <a:rPr lang="en-US" sz="1200" dirty="0"/>
              <a:t>)</a:t>
            </a:r>
          </a:p>
          <a:p>
            <a:r>
              <a:rPr lang="en-US" sz="1200" dirty="0"/>
              <a:t>0.6154384560013568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 conventional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creation</a:t>
            </a:r>
          </a:p>
          <a:p>
            <a:r>
              <a:rPr lang="en-US" sz="1200" dirty="0" err="1"/>
              <a:t>timeit.timeit</a:t>
            </a:r>
            <a:r>
              <a:rPr lang="en-US" sz="1200" dirty="0"/>
              <a:t>(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"{1: 1, 2: 2, 3: 3, 4: 4, 5: 5, 6:6}” </a:t>
            </a:r>
            <a:r>
              <a:rPr lang="en-US" sz="1200" dirty="0"/>
              <a:t>)</a:t>
            </a:r>
          </a:p>
          <a:p>
            <a:r>
              <a:rPr lang="en-US" sz="1200" dirty="0"/>
              <a:t>0.17225273400072183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 using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() method</a:t>
            </a:r>
          </a:p>
          <a:p>
            <a:r>
              <a:rPr lang="en-US" sz="1200" dirty="0" err="1"/>
              <a:t>timeit.timeit</a:t>
            </a:r>
            <a:r>
              <a:rPr lang="en-US" sz="1200" dirty="0"/>
              <a:t>(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"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</a:rPr>
              <a:t>dict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(name = 'Lucy', occupation = 'Comic', hair = 'red’)”</a:t>
            </a:r>
            <a:r>
              <a:rPr lang="en-US" sz="1200" dirty="0"/>
              <a:t> )</a:t>
            </a:r>
          </a:p>
          <a:p>
            <a:r>
              <a:rPr lang="en-US" sz="1200" dirty="0"/>
              <a:t>0.24717990900171571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52590-5729-6E4B-85D5-D6943AC6E429}"/>
              </a:ext>
            </a:extLst>
          </p:cNvPr>
          <p:cNvSpPr txBox="1"/>
          <p:nvPr/>
        </p:nvSpPr>
        <p:spPr>
          <a:xfrm>
            <a:off x="4424263" y="1224675"/>
            <a:ext cx="567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Which one is most efficient? From python interactive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9A90D9-AAFD-4C40-8ECF-7120D71BCBFE}"/>
              </a:ext>
            </a:extLst>
          </p:cNvPr>
          <p:cNvSpPr txBox="1"/>
          <p:nvPr/>
        </p:nvSpPr>
        <p:spPr>
          <a:xfrm>
            <a:off x="4469905" y="4365401"/>
            <a:ext cx="567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Which one is most efficient? From command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1F496-B861-2F46-A187-312256291EB8}"/>
              </a:ext>
            </a:extLst>
          </p:cNvPr>
          <p:cNvSpPr txBox="1"/>
          <p:nvPr/>
        </p:nvSpPr>
        <p:spPr>
          <a:xfrm>
            <a:off x="4515896" y="4730936"/>
            <a:ext cx="7137399" cy="20313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Claudias-iMac:Lists</a:t>
            </a:r>
            <a:r>
              <a:rPr lang="en-US" sz="1200" dirty="0"/>
              <a:t> </a:t>
            </a:r>
            <a:r>
              <a:rPr lang="en-US" sz="1200" dirty="0" err="1"/>
              <a:t>claudiaacerra</a:t>
            </a:r>
            <a:r>
              <a:rPr lang="en-US" sz="1200" dirty="0"/>
              <a:t>$ </a:t>
            </a:r>
            <a:r>
              <a:rPr lang="en-US" sz="1200" dirty="0">
                <a:solidFill>
                  <a:srgbClr val="0432FF"/>
                </a:solidFill>
              </a:rPr>
              <a:t>python3 -m </a:t>
            </a:r>
            <a:r>
              <a:rPr lang="en-US" sz="1200" dirty="0" err="1">
                <a:solidFill>
                  <a:srgbClr val="0432FF"/>
                </a:solidFill>
              </a:rPr>
              <a:t>timeit</a:t>
            </a:r>
            <a:r>
              <a:rPr lang="en-US" sz="1200" dirty="0">
                <a:solidFill>
                  <a:srgbClr val="0432FF"/>
                </a:solidFill>
              </a:rPr>
              <a:t> "{key: value for (key, value) in zip([1,2,3], [4,5,6])}"</a:t>
            </a:r>
          </a:p>
          <a:p>
            <a:r>
              <a:rPr lang="en-US" sz="1200" dirty="0"/>
              <a:t>1000000 loops, best of 3: </a:t>
            </a:r>
            <a:r>
              <a:rPr lang="en-US" sz="1200" dirty="0">
                <a:solidFill>
                  <a:srgbClr val="C00000"/>
                </a:solidFill>
              </a:rPr>
              <a:t>0.496 </a:t>
            </a:r>
            <a:r>
              <a:rPr lang="en-US" sz="1200" dirty="0" err="1"/>
              <a:t>usec</a:t>
            </a:r>
            <a:r>
              <a:rPr lang="en-US" sz="1200" dirty="0"/>
              <a:t> per loop</a:t>
            </a:r>
          </a:p>
          <a:p>
            <a:r>
              <a:rPr lang="en-US" sz="1200" dirty="0" err="1"/>
              <a:t>Claudias-iMac:Lists</a:t>
            </a:r>
            <a:r>
              <a:rPr lang="en-US" sz="1200" dirty="0"/>
              <a:t> </a:t>
            </a:r>
            <a:r>
              <a:rPr lang="en-US" sz="1200" dirty="0" err="1"/>
              <a:t>claudiaacerra</a:t>
            </a:r>
            <a:r>
              <a:rPr lang="en-US" sz="1200" dirty="0"/>
              <a:t>$ </a:t>
            </a:r>
            <a:r>
              <a:rPr lang="en-US" sz="1200" dirty="0">
                <a:solidFill>
                  <a:srgbClr val="0432FF"/>
                </a:solidFill>
              </a:rPr>
              <a:t>python3 -m </a:t>
            </a:r>
            <a:r>
              <a:rPr lang="en-US" sz="1200" dirty="0" err="1">
                <a:solidFill>
                  <a:srgbClr val="0432FF"/>
                </a:solidFill>
              </a:rPr>
              <a:t>timeit</a:t>
            </a:r>
            <a:r>
              <a:rPr lang="en-US" sz="1200" dirty="0">
                <a:solidFill>
                  <a:srgbClr val="0432FF"/>
                </a:solidFill>
              </a:rPr>
              <a:t> "{1:1,2:2,3:3,4:4,5:5,6:6}"</a:t>
            </a:r>
          </a:p>
          <a:p>
            <a:r>
              <a:rPr lang="en-US" sz="1200" dirty="0"/>
              <a:t>10000000 loops, best of 3: </a:t>
            </a:r>
            <a:r>
              <a:rPr lang="en-US" sz="1200" dirty="0">
                <a:solidFill>
                  <a:srgbClr val="C00000"/>
                </a:solidFill>
              </a:rPr>
              <a:t>0.14</a:t>
            </a:r>
            <a:r>
              <a:rPr lang="en-US" sz="1200" dirty="0"/>
              <a:t> </a:t>
            </a:r>
            <a:r>
              <a:rPr lang="en-US" sz="1200" dirty="0" err="1"/>
              <a:t>usec</a:t>
            </a:r>
            <a:r>
              <a:rPr lang="en-US" sz="1200" dirty="0"/>
              <a:t> per loop</a:t>
            </a:r>
          </a:p>
          <a:p>
            <a:r>
              <a:rPr lang="en-US" sz="1200" dirty="0" err="1"/>
              <a:t>Claudias-iMac:Lists</a:t>
            </a:r>
            <a:r>
              <a:rPr lang="en-US" sz="1200" dirty="0"/>
              <a:t> </a:t>
            </a:r>
            <a:r>
              <a:rPr lang="en-US" sz="1200" dirty="0" err="1"/>
              <a:t>claudiaacerra</a:t>
            </a:r>
            <a:r>
              <a:rPr lang="en-US" sz="1200" dirty="0"/>
              <a:t>$ </a:t>
            </a:r>
            <a:r>
              <a:rPr lang="en-US" sz="1200" dirty="0">
                <a:solidFill>
                  <a:srgbClr val="0432FF"/>
                </a:solidFill>
              </a:rPr>
              <a:t>python3 -m </a:t>
            </a:r>
            <a:r>
              <a:rPr lang="en-US" sz="1200" dirty="0" err="1">
                <a:solidFill>
                  <a:srgbClr val="0432FF"/>
                </a:solidFill>
              </a:rPr>
              <a:t>timeit</a:t>
            </a:r>
            <a:r>
              <a:rPr lang="en-US" sz="1200" dirty="0">
                <a:solidFill>
                  <a:srgbClr val="0432FF"/>
                </a:solidFill>
              </a:rPr>
              <a:t> "</a:t>
            </a:r>
            <a:r>
              <a:rPr lang="en-US" sz="1200" dirty="0" err="1">
                <a:solidFill>
                  <a:srgbClr val="0432FF"/>
                </a:solidFill>
              </a:rPr>
              <a:t>dict</a:t>
            </a:r>
            <a:r>
              <a:rPr lang="en-US" sz="1200" dirty="0">
                <a:solidFill>
                  <a:srgbClr val="0432FF"/>
                </a:solidFill>
              </a:rPr>
              <a:t>(one='</a:t>
            </a:r>
            <a:r>
              <a:rPr lang="en-US" sz="1200" dirty="0" err="1">
                <a:solidFill>
                  <a:srgbClr val="0432FF"/>
                </a:solidFill>
              </a:rPr>
              <a:t>one',two</a:t>
            </a:r>
            <a:r>
              <a:rPr lang="en-US" sz="1200" dirty="0">
                <a:solidFill>
                  <a:srgbClr val="0432FF"/>
                </a:solidFill>
              </a:rPr>
              <a:t>='</a:t>
            </a:r>
            <a:r>
              <a:rPr lang="en-US" sz="1200" dirty="0" err="1">
                <a:solidFill>
                  <a:srgbClr val="0432FF"/>
                </a:solidFill>
              </a:rPr>
              <a:t>two',three</a:t>
            </a:r>
            <a:r>
              <a:rPr lang="en-US" sz="1200" dirty="0">
                <a:solidFill>
                  <a:srgbClr val="0432FF"/>
                </a:solidFill>
              </a:rPr>
              <a:t>='</a:t>
            </a:r>
            <a:r>
              <a:rPr lang="en-US" sz="1200" dirty="0" err="1">
                <a:solidFill>
                  <a:srgbClr val="0432FF"/>
                </a:solidFill>
              </a:rPr>
              <a:t>three',four</a:t>
            </a:r>
            <a:r>
              <a:rPr lang="en-US" sz="1200" dirty="0">
                <a:solidFill>
                  <a:srgbClr val="0432FF"/>
                </a:solidFill>
              </a:rPr>
              <a:t>='</a:t>
            </a:r>
            <a:r>
              <a:rPr lang="en-US" sz="1200" dirty="0" err="1">
                <a:solidFill>
                  <a:srgbClr val="0432FF"/>
                </a:solidFill>
              </a:rPr>
              <a:t>four',five</a:t>
            </a:r>
            <a:r>
              <a:rPr lang="en-US" sz="1200" dirty="0">
                <a:solidFill>
                  <a:srgbClr val="0432FF"/>
                </a:solidFill>
              </a:rPr>
              <a:t>='</a:t>
            </a:r>
            <a:r>
              <a:rPr lang="en-US" sz="1200" dirty="0" err="1">
                <a:solidFill>
                  <a:srgbClr val="0432FF"/>
                </a:solidFill>
              </a:rPr>
              <a:t>five',six</a:t>
            </a:r>
            <a:r>
              <a:rPr lang="en-US" sz="1200" dirty="0">
                <a:solidFill>
                  <a:srgbClr val="0432FF"/>
                </a:solidFill>
              </a:rPr>
              <a:t>='six')"</a:t>
            </a:r>
          </a:p>
          <a:p>
            <a:r>
              <a:rPr lang="en-US" sz="1200" dirty="0"/>
              <a:t>1000000 loops, best of 3: </a:t>
            </a:r>
            <a:r>
              <a:rPr lang="en-US" sz="1200" dirty="0">
                <a:solidFill>
                  <a:srgbClr val="C00000"/>
                </a:solidFill>
              </a:rPr>
              <a:t>0.382</a:t>
            </a:r>
            <a:r>
              <a:rPr lang="en-US" sz="1200" dirty="0"/>
              <a:t> </a:t>
            </a:r>
            <a:r>
              <a:rPr lang="en-US" sz="1200" dirty="0" err="1"/>
              <a:t>usec</a:t>
            </a:r>
            <a:r>
              <a:rPr lang="en-US" sz="1200" dirty="0"/>
              <a:t> per loop</a:t>
            </a:r>
          </a:p>
          <a:p>
            <a:r>
              <a:rPr lang="en-US" sz="1200" dirty="0" err="1"/>
              <a:t>Claudias-iMac:Lists</a:t>
            </a:r>
            <a:r>
              <a:rPr lang="en-US" sz="1200" dirty="0"/>
              <a:t> </a:t>
            </a:r>
            <a:r>
              <a:rPr lang="en-US" sz="1200" dirty="0" err="1"/>
              <a:t>claudiaacerra</a:t>
            </a:r>
            <a:r>
              <a:rPr lang="en-US" sz="1200" dirty="0"/>
              <a:t>$ 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0C1B7-4E21-934E-8D45-FA3F71E5679B}"/>
              </a:ext>
            </a:extLst>
          </p:cNvPr>
          <p:cNvSpPr txBox="1"/>
          <p:nvPr/>
        </p:nvSpPr>
        <p:spPr>
          <a:xfrm>
            <a:off x="649287" y="5134451"/>
            <a:ext cx="374278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Performance Conclusion</a:t>
            </a:r>
            <a:r>
              <a:rPr lang="en-US" dirty="0"/>
              <a:t>:</a:t>
            </a:r>
          </a:p>
          <a:p>
            <a:r>
              <a:rPr lang="en-US" sz="1400" dirty="0"/>
              <a:t>The most efficient way is using “{}”.</a:t>
            </a:r>
          </a:p>
          <a:p>
            <a:r>
              <a:rPr lang="en-US" sz="1400" dirty="0"/>
              <a:t>If you are interested in a great article that goes into why this is, look up :</a:t>
            </a:r>
          </a:p>
          <a:p>
            <a:r>
              <a:rPr lang="en-US" sz="1400" dirty="0">
                <a:solidFill>
                  <a:srgbClr val="0432FF"/>
                </a:solidFill>
              </a:rPr>
              <a:t>Doug Hellman, “The Performance Impact of Using </a:t>
            </a:r>
            <a:r>
              <a:rPr lang="en-US" sz="1400" dirty="0" err="1">
                <a:solidFill>
                  <a:srgbClr val="0432FF"/>
                </a:solidFill>
              </a:rPr>
              <a:t>dict</a:t>
            </a:r>
            <a:r>
              <a:rPr lang="en-US" sz="1400" dirty="0">
                <a:solidFill>
                  <a:srgbClr val="0432FF"/>
                </a:solidFill>
              </a:rPr>
              <a:t>() instead of {} in </a:t>
            </a:r>
            <a:r>
              <a:rPr lang="en-US" sz="1400" dirty="0" err="1">
                <a:solidFill>
                  <a:srgbClr val="0432FF"/>
                </a:solidFill>
              </a:rPr>
              <a:t>Cpython</a:t>
            </a:r>
            <a:r>
              <a:rPr lang="en-US" sz="1400" dirty="0">
                <a:solidFill>
                  <a:srgbClr val="0432FF"/>
                </a:solidFill>
              </a:rPr>
              <a:t> 2.7”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3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CD7B-B862-FF41-9AFD-85149F33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dictionaries?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716DB-8CFC-C542-8EFD-91A5CBDF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65" y="464064"/>
            <a:ext cx="5874871" cy="269926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862DA-A58A-6A42-8A96-54B9DDB6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65" y="3429000"/>
            <a:ext cx="6059879" cy="74998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0523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91C-01A1-6F4A-A3DE-77E1C8AA59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0583" y="-832441"/>
            <a:ext cx="8933935" cy="2457450"/>
          </a:xfrm>
        </p:spPr>
        <p:txBody>
          <a:bodyPr/>
          <a:lstStyle/>
          <a:p>
            <a:r>
              <a:rPr lang="en-US" dirty="0"/>
              <a:t>Changing 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EA8E5-9853-964C-B720-F94CAED6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48" y="1809621"/>
            <a:ext cx="7098480" cy="64083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F62B2-0CBE-AD4A-AFD0-261A8B193480}"/>
              </a:ext>
            </a:extLst>
          </p:cNvPr>
          <p:cNvSpPr txBox="1"/>
          <p:nvPr/>
        </p:nvSpPr>
        <p:spPr>
          <a:xfrm>
            <a:off x="910757" y="1440397"/>
            <a:ext cx="62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change the value for key “Rosie”. We added a list of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ECA60-4BA1-DC4F-877B-6326F301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8" y="2683239"/>
            <a:ext cx="9990829" cy="14915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638FE-6582-F94E-8CB3-AD305F3D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7" y="4717530"/>
            <a:ext cx="4702391" cy="87544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F64FC-2E94-C24E-A4DE-05A3AED261B7}"/>
              </a:ext>
            </a:extLst>
          </p:cNvPr>
          <p:cNvSpPr txBox="1"/>
          <p:nvPr/>
        </p:nvSpPr>
        <p:spPr>
          <a:xfrm>
            <a:off x="824260" y="4346775"/>
            <a:ext cx="62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pop an element by key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45D4E-AECE-9640-912E-35FE5BE1D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54552"/>
            <a:ext cx="5502231" cy="106323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1070B-744A-0B42-B3F7-7CB697FA7CC8}"/>
              </a:ext>
            </a:extLst>
          </p:cNvPr>
          <p:cNvSpPr txBox="1"/>
          <p:nvPr/>
        </p:nvSpPr>
        <p:spPr>
          <a:xfrm>
            <a:off x="5968314" y="4270160"/>
            <a:ext cx="62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Append the value  “yellow” to a list within an existing dictionary</a:t>
            </a:r>
          </a:p>
        </p:txBody>
      </p:sp>
    </p:spTree>
    <p:extLst>
      <p:ext uri="{BB962C8B-B14F-4D97-AF65-F5344CB8AC3E}">
        <p14:creationId xmlns:p14="http://schemas.microsoft.com/office/powerpoint/2010/main" val="329077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91C-01A1-6F4A-A3DE-77E1C8AA59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8535" y="7291"/>
            <a:ext cx="12210535" cy="75376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attributes and Methods are available to a  A Dictionary?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F62B2-0CBE-AD4A-AFD0-261A8B193480}"/>
              </a:ext>
            </a:extLst>
          </p:cNvPr>
          <p:cNvSpPr txBox="1"/>
          <p:nvPr/>
        </p:nvSpPr>
        <p:spPr>
          <a:xfrm>
            <a:off x="305732" y="2265207"/>
            <a:ext cx="62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Check membership by “Key”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0BFAA-8695-2A43-99AE-C05AF944BA05}"/>
              </a:ext>
            </a:extLst>
          </p:cNvPr>
          <p:cNvSpPr/>
          <p:nvPr/>
        </p:nvSpPr>
        <p:spPr>
          <a:xfrm>
            <a:off x="516581" y="614978"/>
            <a:ext cx="9687697" cy="156966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dir</a:t>
            </a:r>
            <a:r>
              <a:rPr lang="en-US" sz="1600" dirty="0"/>
              <a:t>(dict1)</a:t>
            </a:r>
          </a:p>
          <a:p>
            <a:r>
              <a:rPr lang="en-US" sz="1600" dirty="0"/>
              <a:t>['__class__', '__contains__', '__</a:t>
            </a:r>
            <a:r>
              <a:rPr lang="en-US" sz="1600" dirty="0" err="1"/>
              <a:t>delattr</a:t>
            </a:r>
            <a:r>
              <a:rPr lang="en-US" sz="1600" dirty="0"/>
              <a:t>__', '__</a:t>
            </a:r>
            <a:r>
              <a:rPr lang="en-US" sz="1600" dirty="0" err="1"/>
              <a:t>delitem</a:t>
            </a:r>
            <a:r>
              <a:rPr lang="en-US" sz="1600" dirty="0"/>
              <a:t>__', '__</a:t>
            </a:r>
            <a:r>
              <a:rPr lang="en-US" sz="1600" dirty="0" err="1"/>
              <a:t>dir</a:t>
            </a:r>
            <a:r>
              <a:rPr lang="en-US" sz="1600" dirty="0"/>
              <a:t>__', '__doc__', '__</a:t>
            </a:r>
            <a:r>
              <a:rPr lang="en-US" sz="1600" dirty="0" err="1"/>
              <a:t>eq</a:t>
            </a:r>
            <a:r>
              <a:rPr lang="en-US" sz="1600" dirty="0"/>
              <a:t>__', '__format__', '__</a:t>
            </a:r>
            <a:r>
              <a:rPr lang="en-US" sz="1600" dirty="0" err="1"/>
              <a:t>ge</a:t>
            </a:r>
            <a:r>
              <a:rPr lang="en-US" sz="1600" dirty="0"/>
              <a:t>__', '__</a:t>
            </a:r>
            <a:r>
              <a:rPr lang="en-US" sz="1600" dirty="0" err="1"/>
              <a:t>getattribute</a:t>
            </a:r>
            <a:r>
              <a:rPr lang="en-US" sz="1600" dirty="0"/>
              <a:t>__', '__</a:t>
            </a:r>
            <a:r>
              <a:rPr lang="en-US" sz="1600" dirty="0" err="1"/>
              <a:t>getitem</a:t>
            </a:r>
            <a:r>
              <a:rPr lang="en-US" sz="1600" dirty="0"/>
              <a:t>__', '__</a:t>
            </a:r>
            <a:r>
              <a:rPr lang="en-US" sz="1600" dirty="0" err="1"/>
              <a:t>gt</a:t>
            </a:r>
            <a:r>
              <a:rPr lang="en-US" sz="1600" dirty="0"/>
              <a:t>__', '__hash__', '__</a:t>
            </a:r>
            <a:r>
              <a:rPr lang="en-US" sz="1600" dirty="0" err="1"/>
              <a:t>init</a:t>
            </a:r>
            <a:r>
              <a:rPr lang="en-US" sz="1600" dirty="0"/>
              <a:t>__', '__</a:t>
            </a:r>
            <a:r>
              <a:rPr lang="en-US" sz="1600" dirty="0" err="1"/>
              <a:t>init_subclass</a:t>
            </a:r>
            <a:r>
              <a:rPr lang="en-US" sz="1600" dirty="0"/>
              <a:t>__', '__</a:t>
            </a:r>
            <a:r>
              <a:rPr lang="en-US" sz="1600" dirty="0" err="1"/>
              <a:t>iter</a:t>
            </a:r>
            <a:r>
              <a:rPr lang="en-US" sz="1600" dirty="0"/>
              <a:t>__', '__le__', '__</a:t>
            </a:r>
            <a:r>
              <a:rPr lang="en-US" sz="1600" dirty="0" err="1"/>
              <a:t>len</a:t>
            </a:r>
            <a:r>
              <a:rPr lang="en-US" sz="1600" dirty="0"/>
              <a:t>__', '__</a:t>
            </a:r>
            <a:r>
              <a:rPr lang="en-US" sz="1600" dirty="0" err="1"/>
              <a:t>lt</a:t>
            </a:r>
            <a:r>
              <a:rPr lang="en-US" sz="1600" dirty="0"/>
              <a:t>__', '__ne__', '__new__', '__reduce__', '__</a:t>
            </a:r>
            <a:r>
              <a:rPr lang="en-US" sz="1600" dirty="0" err="1"/>
              <a:t>reduce_ex</a:t>
            </a:r>
            <a:r>
              <a:rPr lang="en-US" sz="1600" dirty="0"/>
              <a:t>__', '__</a:t>
            </a:r>
            <a:r>
              <a:rPr lang="en-US" sz="1600" dirty="0" err="1"/>
              <a:t>repr</a:t>
            </a:r>
            <a:r>
              <a:rPr lang="en-US" sz="1600" dirty="0"/>
              <a:t>__', '__</a:t>
            </a:r>
            <a:r>
              <a:rPr lang="en-US" sz="1600" dirty="0" err="1"/>
              <a:t>setattr</a:t>
            </a:r>
            <a:r>
              <a:rPr lang="en-US" sz="1600" dirty="0"/>
              <a:t>__', '__</a:t>
            </a:r>
            <a:r>
              <a:rPr lang="en-US" sz="1600" dirty="0" err="1"/>
              <a:t>setitem</a:t>
            </a:r>
            <a:r>
              <a:rPr lang="en-US" sz="1600" dirty="0"/>
              <a:t>__', '__</a:t>
            </a:r>
            <a:r>
              <a:rPr lang="en-US" sz="1600" dirty="0" err="1"/>
              <a:t>sizeof</a:t>
            </a:r>
            <a:r>
              <a:rPr lang="en-US" sz="1600" dirty="0"/>
              <a:t>__', '__</a:t>
            </a:r>
            <a:r>
              <a:rPr lang="en-US" sz="1600" dirty="0" err="1"/>
              <a:t>str</a:t>
            </a:r>
            <a:r>
              <a:rPr lang="en-US" sz="1600" dirty="0"/>
              <a:t>__', '__</a:t>
            </a:r>
            <a:r>
              <a:rPr lang="en-US" sz="1600" dirty="0" err="1"/>
              <a:t>subclasshook</a:t>
            </a:r>
            <a:r>
              <a:rPr lang="en-US" sz="1600" dirty="0"/>
              <a:t>__', 'clear', 'copy', '</a:t>
            </a:r>
            <a:r>
              <a:rPr lang="en-US" sz="1600" dirty="0" err="1"/>
              <a:t>fromkeys</a:t>
            </a:r>
            <a:r>
              <a:rPr lang="en-US" sz="1600" dirty="0"/>
              <a:t>', 'get', 'items', 'keys', 'pop', '</a:t>
            </a:r>
            <a:r>
              <a:rPr lang="en-US" sz="1600" dirty="0" err="1"/>
              <a:t>popitem</a:t>
            </a:r>
            <a:r>
              <a:rPr lang="en-US" sz="1600" dirty="0"/>
              <a:t>', '</a:t>
            </a:r>
            <a:r>
              <a:rPr lang="en-US" sz="1600" dirty="0" err="1"/>
              <a:t>setdefault</a:t>
            </a:r>
            <a:r>
              <a:rPr lang="en-US" sz="1600" dirty="0"/>
              <a:t>', 'update', 'values']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B2A23-5BCB-F247-90FE-4E9C043B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81" y="2643996"/>
            <a:ext cx="4720967" cy="98810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AC7ED-EA0D-E04E-9603-6E99259C4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5" y="3935015"/>
            <a:ext cx="2199503" cy="58653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3E96AA-5A8D-234C-A63A-E22A27C6B546}"/>
              </a:ext>
            </a:extLst>
          </p:cNvPr>
          <p:cNvSpPr txBox="1"/>
          <p:nvPr/>
        </p:nvSpPr>
        <p:spPr>
          <a:xfrm>
            <a:off x="252652" y="3688792"/>
            <a:ext cx="62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Check for equality between 2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dicts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2F4C2-2F3E-F541-84D0-849539F3BC9C}"/>
              </a:ext>
            </a:extLst>
          </p:cNvPr>
          <p:cNvSpPr/>
          <p:nvPr/>
        </p:nvSpPr>
        <p:spPr>
          <a:xfrm>
            <a:off x="5406589" y="2356412"/>
            <a:ext cx="2523880" cy="2800767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dict3 = {1:1, 2:2, 3:3, 4:4}</a:t>
            </a:r>
          </a:p>
          <a:p>
            <a:r>
              <a:rPr lang="en-US" sz="1100" dirty="0"/>
              <a:t>dict4 = {1:1, 2:2, 3:3, 4:4, 5:5}</a:t>
            </a:r>
          </a:p>
          <a:p>
            <a:r>
              <a:rPr lang="en-US" sz="1100" dirty="0"/>
              <a:t>dict3.__gt__(dict4)</a:t>
            </a:r>
          </a:p>
          <a:p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NotImplemented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dirty="0"/>
              <a:t>dict3.__eq__(dict4)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False</a:t>
            </a:r>
          </a:p>
          <a:p>
            <a:r>
              <a:rPr lang="en-US" sz="1100" dirty="0"/>
              <a:t>dict3.__ge__(dict4)</a:t>
            </a:r>
          </a:p>
          <a:p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NotImplemented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dirty="0"/>
              <a:t>dict3.__lt__(dict4)</a:t>
            </a:r>
          </a:p>
          <a:p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NotImplemented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dirty="0"/>
              <a:t>dict3.__repr__()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'{1: 1, 2: 2, 3: 3, 4: 4}'</a:t>
            </a:r>
          </a:p>
          <a:p>
            <a:r>
              <a:rPr lang="en-US" sz="1100" dirty="0"/>
              <a:t>dict3.__str__()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'{1: 1, 2: 2, 3: 3, 4: 4}'</a:t>
            </a:r>
          </a:p>
          <a:p>
            <a:r>
              <a:rPr lang="en-US" sz="1100" dirty="0"/>
              <a:t>dict4.__len__()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156CB-A875-5246-9659-EACAB1970293}"/>
              </a:ext>
            </a:extLst>
          </p:cNvPr>
          <p:cNvSpPr txBox="1"/>
          <p:nvPr/>
        </p:nvSpPr>
        <p:spPr>
          <a:xfrm>
            <a:off x="8174501" y="2307740"/>
            <a:ext cx="3455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Created 2 new </a:t>
            </a:r>
            <a:r>
              <a:rPr lang="en-US" sz="1200" u="sng" dirty="0" err="1"/>
              <a:t>dicts</a:t>
            </a:r>
            <a:r>
              <a:rPr lang="en-US" sz="1200" u="sng" dirty="0"/>
              <a:t> here</a:t>
            </a:r>
          </a:p>
          <a:p>
            <a:r>
              <a:rPr lang="en-US" sz="1200" u="sng" dirty="0"/>
              <a:t>Then we can try some of these methods.</a:t>
            </a:r>
          </a:p>
          <a:p>
            <a:endParaRPr lang="en-US" sz="1200" b="1" u="sng" dirty="0"/>
          </a:p>
          <a:p>
            <a:r>
              <a:rPr lang="en-US" sz="1200" b="1" u="sng" dirty="0"/>
              <a:t>Note: </a:t>
            </a:r>
            <a:r>
              <a:rPr lang="en-US" sz="1200" dirty="0"/>
              <a:t>some work and some are listed as “</a:t>
            </a:r>
            <a:r>
              <a:rPr lang="en-US" sz="1200" dirty="0" err="1"/>
              <a:t>NotImplemented</a:t>
            </a:r>
            <a:r>
              <a:rPr lang="en-US" sz="1200" dirty="0"/>
              <a:t>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F0938-F437-824C-B214-A0E412EFFEA7}"/>
              </a:ext>
            </a:extLst>
          </p:cNvPr>
          <p:cNvSpPr/>
          <p:nvPr/>
        </p:nvSpPr>
        <p:spPr>
          <a:xfrm>
            <a:off x="8170904" y="3307388"/>
            <a:ext cx="329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600040502020204" pitchFamily="34" charset="0"/>
              </a:rPr>
              <a:t> </a:t>
            </a:r>
            <a:r>
              <a:rPr lang="en-US" sz="1200" dirty="0" err="1">
                <a:latin typeface="Lucida Grande" panose="020B0600040502020204" pitchFamily="34" charset="0"/>
              </a:rPr>
              <a:t>repr</a:t>
            </a:r>
            <a:r>
              <a:rPr lang="en-US" sz="1200" dirty="0">
                <a:latin typeface="Lucida Grande" panose="020B0600040502020204" pitchFamily="34" charset="0"/>
              </a:rPr>
              <a:t>()</a:t>
            </a:r>
            <a:r>
              <a:rPr lang="en-US" sz="1200" dirty="0">
                <a:solidFill>
                  <a:srgbClr val="222222"/>
                </a:solidFill>
                <a:latin typeface="Lucida Grande" panose="020B0600040502020204" pitchFamily="34" charset="0"/>
              </a:rPr>
              <a:t> built-in function to compute the “official” string representation of an object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4F6057-1726-1546-B976-147AAAEB729B}"/>
              </a:ext>
            </a:extLst>
          </p:cNvPr>
          <p:cNvSpPr/>
          <p:nvPr/>
        </p:nvSpPr>
        <p:spPr>
          <a:xfrm>
            <a:off x="8170904" y="3953719"/>
            <a:ext cx="2993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Lucida Grande" panose="020B0600040502020204" pitchFamily="34" charset="0"/>
              </a:rPr>
              <a:t>str</a:t>
            </a:r>
            <a:r>
              <a:rPr lang="en-US" sz="1200" dirty="0">
                <a:solidFill>
                  <a:srgbClr val="222222"/>
                </a:solidFill>
                <a:latin typeface="Lucida Grande" panose="020B0600040502020204" pitchFamily="34" charset="0"/>
              </a:rPr>
              <a:t>() nicely printable string representation of an object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C1351B-1DDA-4C42-86D3-BCBC47DE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6" y="4863501"/>
            <a:ext cx="2624244" cy="9065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EC1CCB-ADD6-AC45-B4FE-0A0CAFAA31A1}"/>
              </a:ext>
            </a:extLst>
          </p:cNvPr>
          <p:cNvSpPr txBox="1"/>
          <p:nvPr/>
        </p:nvSpPr>
        <p:spPr>
          <a:xfrm>
            <a:off x="305732" y="4555724"/>
            <a:ext cx="326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Clear full contents of 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dict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683BC4-7972-5740-8019-3F9814508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431" y="5654487"/>
            <a:ext cx="2437468" cy="9065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817AE2-C867-4240-8884-4E8410B5838E}"/>
              </a:ext>
            </a:extLst>
          </p:cNvPr>
          <p:cNvSpPr txBox="1"/>
          <p:nvPr/>
        </p:nvSpPr>
        <p:spPr>
          <a:xfrm>
            <a:off x="4085049" y="5090632"/>
            <a:ext cx="4153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Make a ‘shallow copy’ of a dict. This Creates just a reference (Remains two different objects)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23D72-7A90-AC4F-A35F-8AFE52B9ADE7}"/>
              </a:ext>
            </a:extLst>
          </p:cNvPr>
          <p:cNvSpPr txBox="1"/>
          <p:nvPr/>
        </p:nvSpPr>
        <p:spPr>
          <a:xfrm>
            <a:off x="8038988" y="4756272"/>
            <a:ext cx="415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 Determine if a key exists in 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dict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0462F-8349-A84E-BE22-D3E66282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952" y="5155816"/>
            <a:ext cx="3822239" cy="1061733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321B1D-3F3E-9447-9859-C8CDD11E758A}"/>
              </a:ext>
            </a:extLst>
          </p:cNvPr>
          <p:cNvCxnSpPr>
            <a:cxnSpLocks/>
          </p:cNvCxnSpPr>
          <p:nvPr/>
        </p:nvCxnSpPr>
        <p:spPr>
          <a:xfrm flipH="1">
            <a:off x="10204278" y="5889830"/>
            <a:ext cx="607884" cy="43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24907D-82ED-A042-A785-F74E034927E0}"/>
              </a:ext>
            </a:extLst>
          </p:cNvPr>
          <p:cNvSpPr txBox="1"/>
          <p:nvPr/>
        </p:nvSpPr>
        <p:spPr>
          <a:xfrm>
            <a:off x="8038988" y="6281474"/>
            <a:ext cx="4153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we set a default value, “Does Not Exist” it will return this value when a match is not found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51A6F-148A-EA46-8190-3E9D3A4BF538}"/>
              </a:ext>
            </a:extLst>
          </p:cNvPr>
          <p:cNvSpPr txBox="1"/>
          <p:nvPr/>
        </p:nvSpPr>
        <p:spPr>
          <a:xfrm>
            <a:off x="77248" y="5865975"/>
            <a:ext cx="532934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the output you see from the </a:t>
            </a:r>
            <a:r>
              <a:rPr lang="en-US" sz="1200" dirty="0" err="1"/>
              <a:t>dir</a:t>
            </a:r>
            <a:r>
              <a:rPr lang="en-US" sz="1200" dirty="0"/>
              <a:t>() where attributes have the leading and trailing underscores (i.e.: __class__) are known as “magic methods” or “</a:t>
            </a:r>
            <a:r>
              <a:rPr lang="en-US" sz="1200" dirty="0" err="1"/>
              <a:t>dunders</a:t>
            </a:r>
            <a:r>
              <a:rPr lang="en-US" sz="1200" dirty="0"/>
              <a:t>”. They enable us to emulate built-in methods, when built-in methods are not supported like for empty classes</a:t>
            </a:r>
          </a:p>
        </p:txBody>
      </p:sp>
    </p:spTree>
    <p:extLst>
      <p:ext uri="{BB962C8B-B14F-4D97-AF65-F5344CB8AC3E}">
        <p14:creationId xmlns:p14="http://schemas.microsoft.com/office/powerpoint/2010/main" val="39013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279B076-20C2-AE49-AB80-A270981E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344" y="1087930"/>
            <a:ext cx="5588000" cy="1879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65C15-B310-A744-9C82-CCCE94BE1CA7}"/>
              </a:ext>
            </a:extLst>
          </p:cNvPr>
          <p:cNvSpPr txBox="1">
            <a:spLocks/>
          </p:cNvSpPr>
          <p:nvPr/>
        </p:nvSpPr>
        <p:spPr>
          <a:xfrm>
            <a:off x="-135138" y="-79917"/>
            <a:ext cx="12210535" cy="75376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Solve Some Problems with Dictionary (</a:t>
            </a:r>
            <a:r>
              <a:rPr lang="en-US" b="1" i="1" dirty="0">
                <a:solidFill>
                  <a:srgbClr val="0432FF"/>
                </a:solidFill>
              </a:rPr>
              <a:t>page1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FA7BB4-5D59-3142-80A3-CA2CE813B807}"/>
              </a:ext>
            </a:extLst>
          </p:cNvPr>
          <p:cNvSpPr/>
          <p:nvPr/>
        </p:nvSpPr>
        <p:spPr>
          <a:xfrm>
            <a:off x="344952" y="918123"/>
            <a:ext cx="3204519" cy="1815882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dict1 = {1:1, 2:2, 3:3, 4:4, 5:5}</a:t>
            </a:r>
          </a:p>
          <a:p>
            <a:r>
              <a:rPr lang="en-US" sz="1600" dirty="0"/>
              <a:t>count = 0</a:t>
            </a:r>
          </a:p>
          <a:p>
            <a:endParaRPr lang="en-US" sz="1600" dirty="0"/>
          </a:p>
          <a:p>
            <a:r>
              <a:rPr lang="en-US" sz="1600" dirty="0"/>
              <a:t>for value in dict1.values():</a:t>
            </a:r>
          </a:p>
          <a:p>
            <a:r>
              <a:rPr lang="en-US" sz="1600" dirty="0"/>
              <a:t>    count = count + value</a:t>
            </a:r>
          </a:p>
          <a:p>
            <a:endParaRPr lang="en-US" sz="1600" dirty="0"/>
          </a:p>
          <a:p>
            <a:r>
              <a:rPr lang="en-US" sz="1600" dirty="0"/>
              <a:t>print(count)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7FC74-A4FB-514A-A867-61994D74481C}"/>
              </a:ext>
            </a:extLst>
          </p:cNvPr>
          <p:cNvSpPr txBox="1"/>
          <p:nvPr/>
        </p:nvSpPr>
        <p:spPr>
          <a:xfrm>
            <a:off x="116603" y="475276"/>
            <a:ext cx="5184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432FF"/>
                </a:solidFill>
              </a:rPr>
              <a:t>Objective 1: </a:t>
            </a:r>
            <a:r>
              <a:rPr lang="en-US" sz="1600" dirty="0"/>
              <a:t>Sum all values in the following dictionary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9AF216-3908-6F42-9BC4-158E2615B75C}"/>
              </a:ext>
            </a:extLst>
          </p:cNvPr>
          <p:cNvSpPr/>
          <p:nvPr/>
        </p:nvSpPr>
        <p:spPr>
          <a:xfrm>
            <a:off x="135401" y="929387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160BB-0DF6-714E-984F-8FBAB0BA0AB1}"/>
              </a:ext>
            </a:extLst>
          </p:cNvPr>
          <p:cNvSpPr/>
          <p:nvPr/>
        </p:nvSpPr>
        <p:spPr>
          <a:xfrm>
            <a:off x="105285" y="2909132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A6473-AE83-B547-A675-201E3297AB3D}"/>
              </a:ext>
            </a:extLst>
          </p:cNvPr>
          <p:cNvSpPr txBox="1"/>
          <p:nvPr/>
        </p:nvSpPr>
        <p:spPr>
          <a:xfrm>
            <a:off x="314836" y="2867293"/>
            <a:ext cx="359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We create our dictionary and call it “ dict1”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BBCB06-0A51-7E44-9B3C-A2B719AE1C67}"/>
              </a:ext>
            </a:extLst>
          </p:cNvPr>
          <p:cNvSpPr/>
          <p:nvPr/>
        </p:nvSpPr>
        <p:spPr>
          <a:xfrm>
            <a:off x="105285" y="3384406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5C12A6-484D-A248-BFCC-62EE4885D9F6}"/>
              </a:ext>
            </a:extLst>
          </p:cNvPr>
          <p:cNvSpPr/>
          <p:nvPr/>
        </p:nvSpPr>
        <p:spPr>
          <a:xfrm>
            <a:off x="129997" y="1258479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9DFBA-B856-4E4A-9DBA-9E0CDA7AC26C}"/>
              </a:ext>
            </a:extLst>
          </p:cNvPr>
          <p:cNvSpPr txBox="1"/>
          <p:nvPr/>
        </p:nvSpPr>
        <p:spPr>
          <a:xfrm>
            <a:off x="326154" y="3390513"/>
            <a:ext cx="359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We create a variable called “count” of data type integer and set it to “0” . It is this that we will use to add up each value in our dictionary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B1A845-DE3B-FE41-92CA-FF781CEC1044}"/>
              </a:ext>
            </a:extLst>
          </p:cNvPr>
          <p:cNvSpPr/>
          <p:nvPr/>
        </p:nvSpPr>
        <p:spPr>
          <a:xfrm>
            <a:off x="105284" y="4251339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D237DA-63AF-AD43-9338-12EC252C44E1}"/>
              </a:ext>
            </a:extLst>
          </p:cNvPr>
          <p:cNvSpPr/>
          <p:nvPr/>
        </p:nvSpPr>
        <p:spPr>
          <a:xfrm>
            <a:off x="141313" y="1724592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0C3CD-4083-4B44-A8E8-B2D80BFC8C2A}"/>
              </a:ext>
            </a:extLst>
          </p:cNvPr>
          <p:cNvSpPr txBox="1"/>
          <p:nvPr/>
        </p:nvSpPr>
        <p:spPr>
          <a:xfrm>
            <a:off x="326154" y="4294796"/>
            <a:ext cx="359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We create a for loop that we will use to loop over each of the values in our </a:t>
            </a:r>
            <a:r>
              <a:rPr lang="en-US" sz="1400" dirty="0" err="1"/>
              <a:t>dict</a:t>
            </a:r>
            <a:r>
              <a:rPr lang="en-US" sz="1400" dirty="0"/>
              <a:t> and when we do, each time we will add the individual </a:t>
            </a:r>
            <a:r>
              <a:rPr lang="en-US" sz="1400" dirty="0">
                <a:solidFill>
                  <a:srgbClr val="0432FF"/>
                </a:solidFill>
              </a:rPr>
              <a:t>value</a:t>
            </a:r>
            <a:r>
              <a:rPr lang="en-US" sz="1400" dirty="0"/>
              <a:t> to our count integer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C0D939-EA3D-2E4E-927E-111602008930}"/>
              </a:ext>
            </a:extLst>
          </p:cNvPr>
          <p:cNvSpPr/>
          <p:nvPr/>
        </p:nvSpPr>
        <p:spPr>
          <a:xfrm>
            <a:off x="105283" y="5272940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E5C36C-EA21-2342-8E95-37A4429C12DA}"/>
              </a:ext>
            </a:extLst>
          </p:cNvPr>
          <p:cNvSpPr/>
          <p:nvPr/>
        </p:nvSpPr>
        <p:spPr>
          <a:xfrm>
            <a:off x="116603" y="2484134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7FE1A-E6A0-874F-8713-879C0278AECE}"/>
              </a:ext>
            </a:extLst>
          </p:cNvPr>
          <p:cNvSpPr txBox="1"/>
          <p:nvPr/>
        </p:nvSpPr>
        <p:spPr>
          <a:xfrm>
            <a:off x="339548" y="5248903"/>
            <a:ext cx="373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Finally, we print out the final value of “count” after having added each value to 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17FAAB-64F7-6F46-B2A3-4998AC74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11" y="5899691"/>
            <a:ext cx="1746535" cy="87326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DF91C551-EE9B-5B4F-8EAA-7E9A61F1470F}"/>
              </a:ext>
            </a:extLst>
          </p:cNvPr>
          <p:cNvSpPr/>
          <p:nvPr/>
        </p:nvSpPr>
        <p:spPr>
          <a:xfrm>
            <a:off x="350864" y="5899691"/>
            <a:ext cx="1391439" cy="87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E055C-3A2B-CB4C-9778-7C5FDDBE07D6}"/>
              </a:ext>
            </a:extLst>
          </p:cNvPr>
          <p:cNvSpPr txBox="1"/>
          <p:nvPr/>
        </p:nvSpPr>
        <p:spPr>
          <a:xfrm>
            <a:off x="5677144" y="513888"/>
            <a:ext cx="637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432FF"/>
                </a:solidFill>
              </a:rPr>
              <a:t>Objective 2: </a:t>
            </a:r>
            <a:r>
              <a:rPr lang="en-US" sz="1600" dirty="0"/>
              <a:t>Take the following </a:t>
            </a:r>
            <a:r>
              <a:rPr lang="en-US" sz="1600" dirty="0" err="1"/>
              <a:t>dict</a:t>
            </a:r>
            <a:r>
              <a:rPr lang="en-US" sz="1600" dirty="0"/>
              <a:t> and print out only those words that end in vowels</a:t>
            </a:r>
          </a:p>
          <a:p>
            <a:endParaRPr lang="en-US" sz="1600" b="1" i="1" dirty="0">
              <a:solidFill>
                <a:srgbClr val="0432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D20665-EC93-B048-A025-5E738707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713" y="5648114"/>
            <a:ext cx="926343" cy="112484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05019AE-974D-374F-B123-BB50B59A9001}"/>
              </a:ext>
            </a:extLst>
          </p:cNvPr>
          <p:cNvSpPr/>
          <p:nvPr/>
        </p:nvSpPr>
        <p:spPr>
          <a:xfrm>
            <a:off x="8642796" y="5899691"/>
            <a:ext cx="1391439" cy="87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5E3CEE-19D4-F14F-9DBA-44D3CD34A225}"/>
              </a:ext>
            </a:extLst>
          </p:cNvPr>
          <p:cNvSpPr/>
          <p:nvPr/>
        </p:nvSpPr>
        <p:spPr>
          <a:xfrm>
            <a:off x="5448795" y="1146079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59C819-B4E3-2046-9BF6-741B5D925C27}"/>
              </a:ext>
            </a:extLst>
          </p:cNvPr>
          <p:cNvSpPr/>
          <p:nvPr/>
        </p:nvSpPr>
        <p:spPr>
          <a:xfrm>
            <a:off x="4491737" y="3390888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8F3695-015D-4F46-BF55-95E5B086F3E5}"/>
              </a:ext>
            </a:extLst>
          </p:cNvPr>
          <p:cNvSpPr txBox="1"/>
          <p:nvPr/>
        </p:nvSpPr>
        <p:spPr>
          <a:xfrm>
            <a:off x="4789141" y="3377842"/>
            <a:ext cx="669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We create our dictionary and call it “dict2”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1CA516-C3D6-464A-B3DB-251499370425}"/>
              </a:ext>
            </a:extLst>
          </p:cNvPr>
          <p:cNvSpPr/>
          <p:nvPr/>
        </p:nvSpPr>
        <p:spPr>
          <a:xfrm>
            <a:off x="5448794" y="1459692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3347E9-835C-524D-8157-E1AE2DF8049A}"/>
              </a:ext>
            </a:extLst>
          </p:cNvPr>
          <p:cNvSpPr/>
          <p:nvPr/>
        </p:nvSpPr>
        <p:spPr>
          <a:xfrm>
            <a:off x="4491737" y="3755166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07B0E-9E01-E54F-B7D6-9C418FB8137F}"/>
              </a:ext>
            </a:extLst>
          </p:cNvPr>
          <p:cNvSpPr txBox="1"/>
          <p:nvPr/>
        </p:nvSpPr>
        <p:spPr>
          <a:xfrm>
            <a:off x="4780852" y="3694609"/>
            <a:ext cx="669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We create a list with each vowel of the English language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B85E76-C4AE-5A40-A45B-0E22DF65452A}"/>
              </a:ext>
            </a:extLst>
          </p:cNvPr>
          <p:cNvSpPr/>
          <p:nvPr/>
        </p:nvSpPr>
        <p:spPr>
          <a:xfrm>
            <a:off x="4491736" y="4138939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41B1E8-6943-6F4D-981F-F0FE49CA2ED6}"/>
              </a:ext>
            </a:extLst>
          </p:cNvPr>
          <p:cNvSpPr/>
          <p:nvPr/>
        </p:nvSpPr>
        <p:spPr>
          <a:xfrm>
            <a:off x="5448793" y="1758638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AE5C8E-488D-944A-9807-9C13DFD99BEE}"/>
              </a:ext>
            </a:extLst>
          </p:cNvPr>
          <p:cNvSpPr txBox="1"/>
          <p:nvPr/>
        </p:nvSpPr>
        <p:spPr>
          <a:xfrm>
            <a:off x="4789141" y="4138939"/>
            <a:ext cx="669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We create a for loop in which we iterate over each value in our dictionary.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8F6F37-7D55-0B4C-BD3F-54573DF5BAD6}"/>
              </a:ext>
            </a:extLst>
          </p:cNvPr>
          <p:cNvSpPr/>
          <p:nvPr/>
        </p:nvSpPr>
        <p:spPr>
          <a:xfrm>
            <a:off x="5676107" y="2016835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0FCB50-D116-4A43-8C69-F73F3544C92D}"/>
              </a:ext>
            </a:extLst>
          </p:cNvPr>
          <p:cNvSpPr/>
          <p:nvPr/>
        </p:nvSpPr>
        <p:spPr>
          <a:xfrm>
            <a:off x="4491736" y="4547050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F723F5-27CD-0B47-94EE-25BB493F88E7}"/>
              </a:ext>
            </a:extLst>
          </p:cNvPr>
          <p:cNvSpPr txBox="1"/>
          <p:nvPr/>
        </p:nvSpPr>
        <p:spPr>
          <a:xfrm>
            <a:off x="4789141" y="4539726"/>
            <a:ext cx="6690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Inside our for loop, we create a conditional statement in the form of an if block.  We then make use of indexing by using v[-1].  The question we are asking through our if statement is:</a:t>
            </a:r>
          </a:p>
          <a:p>
            <a:r>
              <a:rPr lang="en-US" sz="1400" dirty="0"/>
              <a:t>If the last letter of each of our values (as we iterate through them in the for loop)</a:t>
            </a:r>
          </a:p>
          <a:p>
            <a:r>
              <a:rPr lang="en-US" sz="1400" dirty="0"/>
              <a:t>Is in our list of vowels, then print it to the screen, if not pass</a:t>
            </a:r>
          </a:p>
        </p:txBody>
      </p:sp>
    </p:spTree>
    <p:extLst>
      <p:ext uri="{BB962C8B-B14F-4D97-AF65-F5344CB8AC3E}">
        <p14:creationId xmlns:p14="http://schemas.microsoft.com/office/powerpoint/2010/main" val="426278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563E-7469-FF44-8E24-CD6EC605B46D}"/>
              </a:ext>
            </a:extLst>
          </p:cNvPr>
          <p:cNvSpPr txBox="1">
            <a:spLocks/>
          </p:cNvSpPr>
          <p:nvPr/>
        </p:nvSpPr>
        <p:spPr>
          <a:xfrm>
            <a:off x="-135138" y="-79917"/>
            <a:ext cx="12210535" cy="75376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Solve Some Problems with Dictionary (</a:t>
            </a:r>
            <a:r>
              <a:rPr lang="en-US" b="1" i="1" dirty="0">
                <a:solidFill>
                  <a:srgbClr val="0432FF"/>
                </a:solidFill>
              </a:rPr>
              <a:t>page2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37549-D442-654B-B879-6A1649CEB494}"/>
              </a:ext>
            </a:extLst>
          </p:cNvPr>
          <p:cNvSpPr txBox="1"/>
          <p:nvPr/>
        </p:nvSpPr>
        <p:spPr>
          <a:xfrm>
            <a:off x="116603" y="475276"/>
            <a:ext cx="11844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432FF"/>
                </a:solidFill>
              </a:rPr>
              <a:t>Objective 3: </a:t>
            </a:r>
            <a:r>
              <a:rPr lang="en-US" sz="1600" dirty="0"/>
              <a:t>Take the following dictionary of 4 mappings and  if  the value is uppercase, add to </a:t>
            </a:r>
            <a:r>
              <a:rPr lang="en-US" sz="1600" i="1" dirty="0" err="1"/>
              <a:t>upper_list</a:t>
            </a:r>
            <a:r>
              <a:rPr lang="en-US" sz="1600" dirty="0"/>
              <a:t>, if lower, </a:t>
            </a:r>
            <a:r>
              <a:rPr lang="en-US" sz="1600" i="1" dirty="0" err="1"/>
              <a:t>lower_list</a:t>
            </a:r>
            <a:endParaRPr lang="en-US" sz="16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73252-562F-B844-87F4-CC2017B7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5" y="998323"/>
            <a:ext cx="4838700" cy="29337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94CA3-8082-B64E-B7D2-7FF6AB63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35" y="4318479"/>
            <a:ext cx="3779622" cy="81215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E38579C-5140-4442-9E91-4BAC26340D68}"/>
              </a:ext>
            </a:extLst>
          </p:cNvPr>
          <p:cNvSpPr/>
          <p:nvPr/>
        </p:nvSpPr>
        <p:spPr>
          <a:xfrm>
            <a:off x="116603" y="4318479"/>
            <a:ext cx="1391439" cy="873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ACC977-E8F0-7644-9D26-8AC2B44B2760}"/>
              </a:ext>
            </a:extLst>
          </p:cNvPr>
          <p:cNvSpPr/>
          <p:nvPr/>
        </p:nvSpPr>
        <p:spPr>
          <a:xfrm>
            <a:off x="5398357" y="975487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9E377C-9094-F741-8A4A-C0B487009F3C}"/>
              </a:ext>
            </a:extLst>
          </p:cNvPr>
          <p:cNvSpPr/>
          <p:nvPr/>
        </p:nvSpPr>
        <p:spPr>
          <a:xfrm>
            <a:off x="83908" y="1087886"/>
            <a:ext cx="209551" cy="2247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C48CD-BEE0-0148-BD3F-9B0116E8D3F8}"/>
              </a:ext>
            </a:extLst>
          </p:cNvPr>
          <p:cNvSpPr txBox="1"/>
          <p:nvPr/>
        </p:nvSpPr>
        <p:spPr>
          <a:xfrm>
            <a:off x="5607908" y="949058"/>
            <a:ext cx="606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We create our dictionary and call it “ dict1”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23D8F4-66B6-D34C-BE00-9E0710C8544F}"/>
              </a:ext>
            </a:extLst>
          </p:cNvPr>
          <p:cNvSpPr/>
          <p:nvPr/>
        </p:nvSpPr>
        <p:spPr>
          <a:xfrm>
            <a:off x="75684" y="1497178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A057C8-DB14-0D40-9848-6512505ABE3B}"/>
              </a:ext>
            </a:extLst>
          </p:cNvPr>
          <p:cNvSpPr/>
          <p:nvPr/>
        </p:nvSpPr>
        <p:spPr>
          <a:xfrm>
            <a:off x="5398357" y="1392063"/>
            <a:ext cx="209551" cy="224799"/>
          </a:xfrm>
          <a:prstGeom prst="ellipse">
            <a:avLst/>
          </a:prstGeom>
          <a:solidFill>
            <a:srgbClr val="0432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2CA61-7964-7D41-B73B-C0C4DC17347F}"/>
              </a:ext>
            </a:extLst>
          </p:cNvPr>
          <p:cNvSpPr txBox="1"/>
          <p:nvPr/>
        </p:nvSpPr>
        <p:spPr>
          <a:xfrm>
            <a:off x="5607908" y="1312280"/>
            <a:ext cx="606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We create our two lists. One to capture the uppercase words and the other to capture the lowercase words.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F89AB4-D412-0B49-8C21-3CADA676ED27}"/>
              </a:ext>
            </a:extLst>
          </p:cNvPr>
          <p:cNvSpPr/>
          <p:nvPr/>
        </p:nvSpPr>
        <p:spPr>
          <a:xfrm>
            <a:off x="5398356" y="1939839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6C1F0-CD9B-3649-AB57-13CA9F0F371A}"/>
              </a:ext>
            </a:extLst>
          </p:cNvPr>
          <p:cNvSpPr/>
          <p:nvPr/>
        </p:nvSpPr>
        <p:spPr>
          <a:xfrm>
            <a:off x="70277" y="2108433"/>
            <a:ext cx="209551" cy="22479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694E8-2C69-B84F-9B12-554951EEE21E}"/>
              </a:ext>
            </a:extLst>
          </p:cNvPr>
          <p:cNvSpPr txBox="1"/>
          <p:nvPr/>
        </p:nvSpPr>
        <p:spPr>
          <a:xfrm>
            <a:off x="5607908" y="1948033"/>
            <a:ext cx="6061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We create our </a:t>
            </a:r>
            <a:r>
              <a:rPr lang="en-US" sz="1400" i="1" dirty="0"/>
              <a:t>for loop </a:t>
            </a:r>
            <a:r>
              <a:rPr lang="en-US" sz="1400" dirty="0"/>
              <a:t>to iterate over the mappings in our dictionary.</a:t>
            </a:r>
          </a:p>
          <a:p>
            <a:r>
              <a:rPr lang="en-US" sz="1400" dirty="0"/>
              <a:t>This time, instead of the values() method, we are using the items() method and we have two iterators, one represents the keys in the </a:t>
            </a:r>
            <a:r>
              <a:rPr lang="en-US" sz="1400" dirty="0" err="1"/>
              <a:t>dict</a:t>
            </a:r>
            <a:r>
              <a:rPr lang="en-US" sz="1400" dirty="0"/>
              <a:t>(“k”), and one the values (”v”).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2D2C30-FA35-5F42-9659-DD4B070275A9}"/>
              </a:ext>
            </a:extLst>
          </p:cNvPr>
          <p:cNvSpPr/>
          <p:nvPr/>
        </p:nvSpPr>
        <p:spPr>
          <a:xfrm>
            <a:off x="5398356" y="2961509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1FF85-3A87-CA4B-BAA1-5B5EBA86C7AA}"/>
              </a:ext>
            </a:extLst>
          </p:cNvPr>
          <p:cNvSpPr/>
          <p:nvPr/>
        </p:nvSpPr>
        <p:spPr>
          <a:xfrm>
            <a:off x="293459" y="2377402"/>
            <a:ext cx="209551" cy="22479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D9E76-FD4B-FE45-84C5-2450DF67E3C2}"/>
              </a:ext>
            </a:extLst>
          </p:cNvPr>
          <p:cNvSpPr txBox="1"/>
          <p:nvPr/>
        </p:nvSpPr>
        <p:spPr>
          <a:xfrm>
            <a:off x="5607908" y="2961509"/>
            <a:ext cx="6061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We then use an if statement to test if the value of each key is uppercase, using the “</a:t>
            </a:r>
            <a:r>
              <a:rPr lang="en-US" sz="1400" dirty="0" err="1"/>
              <a:t>isupper</a:t>
            </a:r>
            <a:r>
              <a:rPr lang="en-US" sz="1400" dirty="0"/>
              <a:t>()” method.</a:t>
            </a:r>
          </a:p>
          <a:p>
            <a:r>
              <a:rPr lang="en-US" sz="1400" dirty="0"/>
              <a:t>If it is, we append it to our “</a:t>
            </a:r>
            <a:r>
              <a:rPr lang="en-US" sz="1400" dirty="0" err="1"/>
              <a:t>upper_list</a:t>
            </a:r>
            <a:r>
              <a:rPr lang="en-US" sz="1400" dirty="0"/>
              <a:t>”, else we append it to our “</a:t>
            </a:r>
            <a:r>
              <a:rPr lang="en-US" sz="1400" dirty="0" err="1"/>
              <a:t>lower_list</a:t>
            </a:r>
            <a:r>
              <a:rPr lang="en-US" sz="1400" dirty="0"/>
              <a:t>”.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C37DF3-8925-664A-BC42-5FB4813D9C85}"/>
              </a:ext>
            </a:extLst>
          </p:cNvPr>
          <p:cNvSpPr/>
          <p:nvPr/>
        </p:nvSpPr>
        <p:spPr>
          <a:xfrm>
            <a:off x="5398355" y="3901903"/>
            <a:ext cx="209551" cy="22479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5CAC96-8C8F-BB41-97BD-B415AE6A00C9}"/>
              </a:ext>
            </a:extLst>
          </p:cNvPr>
          <p:cNvSpPr/>
          <p:nvPr/>
        </p:nvSpPr>
        <p:spPr>
          <a:xfrm>
            <a:off x="70276" y="3429000"/>
            <a:ext cx="209551" cy="22479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9A46B-FF1B-204B-B6C9-4DF28A667CA4}"/>
              </a:ext>
            </a:extLst>
          </p:cNvPr>
          <p:cNvSpPr txBox="1"/>
          <p:nvPr/>
        </p:nvSpPr>
        <p:spPr>
          <a:xfrm>
            <a:off x="5607906" y="4014302"/>
            <a:ext cx="606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 We print out both lists</a:t>
            </a:r>
          </a:p>
        </p:txBody>
      </p:sp>
    </p:spTree>
    <p:extLst>
      <p:ext uri="{BB962C8B-B14F-4D97-AF65-F5344CB8AC3E}">
        <p14:creationId xmlns:p14="http://schemas.microsoft.com/office/powerpoint/2010/main" val="177655550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2355</Words>
  <Application>Microsoft Macintosh PowerPoint</Application>
  <PresentationFormat>Widescreen</PresentationFormat>
  <Paragraphs>203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.Apple Color Emoji UI</vt:lpstr>
      <vt:lpstr>Arial</vt:lpstr>
      <vt:lpstr>Calibri Light</vt:lpstr>
      <vt:lpstr>inherit</vt:lpstr>
      <vt:lpstr>Lucida Grande</vt:lpstr>
      <vt:lpstr>Rockwell</vt:lpstr>
      <vt:lpstr>Times</vt:lpstr>
      <vt:lpstr>Wingdings</vt:lpstr>
      <vt:lpstr>Atlas</vt:lpstr>
      <vt:lpstr>Python Dictionaries</vt:lpstr>
      <vt:lpstr>What are Python Dictionaries?</vt:lpstr>
      <vt:lpstr>Dictionaries at work!</vt:lpstr>
      <vt:lpstr>Dictionaries at work! (slide 2)</vt:lpstr>
      <vt:lpstr>What can we do with dictionaries?</vt:lpstr>
      <vt:lpstr>Changing A Dictionary</vt:lpstr>
      <vt:lpstr>What attributes and Methods are available to a  A Dictionary?</vt:lpstr>
      <vt:lpstr>PowerPoint Presentation</vt:lpstr>
      <vt:lpstr>PowerPoint Presentation</vt:lpstr>
      <vt:lpstr>PowerPoint Presentation</vt:lpstr>
      <vt:lpstr>defaultdict</vt:lpstr>
      <vt:lpstr>Dict vs. defaultdict</vt:lpstr>
      <vt:lpstr>More defaultdict examples (page2)</vt:lpstr>
      <vt:lpstr>More defaultdict examples (page3)</vt:lpstr>
      <vt:lpstr>PowerPoint Presentation</vt:lpstr>
      <vt:lpstr>Exploring the OrderedDict data type</vt:lpstr>
      <vt:lpstr>PowerPoint Presentation</vt:lpstr>
      <vt:lpstr>What is an OrderedDict Useful For?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Dictionaries</dc:title>
  <dc:creator>Claudia Acerra</dc:creator>
  <cp:lastModifiedBy>Claudia Acerra</cp:lastModifiedBy>
  <cp:revision>36</cp:revision>
  <dcterms:created xsi:type="dcterms:W3CDTF">2018-12-22T18:42:08Z</dcterms:created>
  <dcterms:modified xsi:type="dcterms:W3CDTF">2018-12-23T18:33:59Z</dcterms:modified>
</cp:coreProperties>
</file>